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8"/>
  </p:notesMasterIdLst>
  <p:sldIdLst>
    <p:sldId id="257" r:id="rId2"/>
    <p:sldId id="256" r:id="rId3"/>
    <p:sldId id="453" r:id="rId4"/>
    <p:sldId id="356" r:id="rId5"/>
    <p:sldId id="397" r:id="rId6"/>
    <p:sldId id="399" r:id="rId7"/>
    <p:sldId id="398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54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48" r:id="rId34"/>
    <p:sldId id="450" r:id="rId35"/>
    <p:sldId id="424" r:id="rId36"/>
    <p:sldId id="425" r:id="rId37"/>
    <p:sldId id="426" r:id="rId38"/>
    <p:sldId id="427" r:id="rId39"/>
    <p:sldId id="429" r:id="rId40"/>
    <p:sldId id="455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51" r:id="rId54"/>
    <p:sldId id="452" r:id="rId55"/>
    <p:sldId id="456" r:id="rId56"/>
    <p:sldId id="442" r:id="rId57"/>
    <p:sldId id="443" r:id="rId58"/>
    <p:sldId id="363" r:id="rId59"/>
    <p:sldId id="444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95" r:id="rId72"/>
    <p:sldId id="375" r:id="rId73"/>
    <p:sldId id="446" r:id="rId74"/>
    <p:sldId id="447" r:id="rId75"/>
    <p:sldId id="272" r:id="rId76"/>
    <p:sldId id="274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76" y="1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2016. 3. 21.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4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9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6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6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>
          <a:xfrm>
            <a:off x="1273656" y="1777301"/>
            <a:ext cx="6803544" cy="1113351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Machine </a:t>
            </a:r>
            <a:br>
              <a:rPr lang="en-US" altLang="ko-KR" sz="4400" dirty="0" smtClean="0"/>
            </a:br>
            <a:r>
              <a:rPr lang="en-US" altLang="ko-KR" sz="4400" dirty="0" smtClean="0"/>
              <a:t>Learning 4/5</a:t>
            </a:r>
            <a:endParaRPr lang="ko-KR" altLang="en-US" sz="44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2015.12.31(</a:t>
            </a:r>
            <a:r>
              <a:rPr lang="ko-KR" altLang="en-US" dirty="0" smtClean="0"/>
              <a:t>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한컴 윤고딕 240" pitchFamily="18" charset="-127"/>
                <a:ea typeface="한컴 윤고딕 240" pitchFamily="18" charset="-127"/>
              </a:rPr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creates three clusters, even though they aren't really there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Look </a:t>
            </a:r>
            <a:r>
              <a:rPr lang="en-US" altLang="ko-KR" dirty="0"/>
              <a:t>at first population of people </a:t>
            </a:r>
          </a:p>
          <a:p>
            <a:pPr lvl="2"/>
            <a:r>
              <a:rPr lang="en-US" altLang="ko-KR" dirty="0"/>
              <a:t>Try and design a small T-shirt which fits the 1st population </a:t>
            </a:r>
          </a:p>
          <a:p>
            <a:pPr lvl="2"/>
            <a:r>
              <a:rPr lang="en-US" altLang="ko-KR" dirty="0"/>
              <a:t>And so on for the other two</a:t>
            </a:r>
            <a:br>
              <a:rPr lang="en-US" altLang="ko-KR" dirty="0"/>
            </a:br>
            <a:r>
              <a:rPr lang="en-US" altLang="ko-KR" dirty="0"/>
              <a:t>This is an example of market segmentation </a:t>
            </a:r>
          </a:p>
          <a:p>
            <a:pPr lvl="1"/>
            <a:r>
              <a:rPr lang="en-US" altLang="ko-KR" dirty="0"/>
              <a:t>Build products which suit the needs of your subpopulations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86" y="1854449"/>
            <a:ext cx="3072027" cy="27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 means optimization </a:t>
            </a:r>
            <a:r>
              <a:rPr lang="en-US" altLang="ko-KR" dirty="0" smtClean="0"/>
              <a:t>objective</a:t>
            </a:r>
          </a:p>
          <a:p>
            <a:pPr lvl="1"/>
            <a:r>
              <a:rPr lang="en-US" altLang="ko-KR" dirty="0"/>
              <a:t>Supervised learning algorithms have an </a:t>
            </a:r>
            <a:r>
              <a:rPr lang="en-US" altLang="ko-KR" dirty="0">
                <a:solidFill>
                  <a:srgbClr val="FF0000"/>
                </a:solidFill>
              </a:rPr>
              <a:t>optimization objective</a:t>
            </a:r>
            <a:r>
              <a:rPr lang="en-US" altLang="ko-KR" dirty="0"/>
              <a:t> (cost function)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K-means </a:t>
            </a:r>
            <a:r>
              <a:rPr lang="en-US" altLang="ko-KR" dirty="0"/>
              <a:t>does too </a:t>
            </a:r>
          </a:p>
          <a:p>
            <a:pPr lvl="1"/>
            <a:r>
              <a:rPr lang="en-US" altLang="ko-KR" dirty="0"/>
              <a:t>K-means has an </a:t>
            </a:r>
            <a:r>
              <a:rPr lang="en-US" altLang="ko-KR" dirty="0">
                <a:solidFill>
                  <a:srgbClr val="FF0000"/>
                </a:solidFill>
              </a:rPr>
              <a:t>optimization objective </a:t>
            </a:r>
            <a:r>
              <a:rPr lang="en-US" altLang="ko-KR" dirty="0"/>
              <a:t>like the supervised learning functions we've seen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Why </a:t>
            </a:r>
            <a:r>
              <a:rPr lang="en-US" altLang="ko-KR" dirty="0"/>
              <a:t>is this good? </a:t>
            </a:r>
          </a:p>
          <a:p>
            <a:pPr lvl="3"/>
            <a:r>
              <a:rPr lang="en-US" altLang="ko-KR" dirty="0"/>
              <a:t>Knowing this is useful because it helps for </a:t>
            </a:r>
            <a:r>
              <a:rPr lang="en-US" altLang="ko-KR" dirty="0">
                <a:solidFill>
                  <a:srgbClr val="FF0000"/>
                </a:solidFill>
              </a:rPr>
              <a:t>debugging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Helps find </a:t>
            </a:r>
            <a:r>
              <a:rPr lang="en-US" altLang="ko-KR" dirty="0">
                <a:solidFill>
                  <a:srgbClr val="FF0000"/>
                </a:solidFill>
              </a:rPr>
              <a:t>better clusters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Using this notation we can write the optimization objective;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55" y="4472982"/>
            <a:ext cx="5922579" cy="786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5" y="5358587"/>
            <a:ext cx="4004310" cy="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 means optimization objective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we consider the k-means algorithm 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cluster assigned step </a:t>
            </a:r>
            <a:r>
              <a:rPr lang="en-US" altLang="ko-KR" dirty="0"/>
              <a:t>is minimizing J(...) with respect to c1, c2 ... ci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i.e</a:t>
            </a:r>
            <a:r>
              <a:rPr lang="en-US" altLang="ko-KR" dirty="0"/>
              <a:t>. find the centroid closest to each </a:t>
            </a:r>
            <a:r>
              <a:rPr lang="en-US" altLang="ko-KR" dirty="0" smtClean="0"/>
              <a:t>example</a:t>
            </a:r>
          </a:p>
          <a:p>
            <a:pPr lvl="3"/>
            <a:r>
              <a:rPr lang="en-US" altLang="ko-KR" dirty="0" smtClean="0"/>
              <a:t>Doesn't </a:t>
            </a:r>
            <a:r>
              <a:rPr lang="en-US" altLang="ko-KR" dirty="0"/>
              <a:t>change the centroids themselves 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move centroid </a:t>
            </a:r>
            <a:r>
              <a:rPr lang="en-US" altLang="ko-KR" dirty="0" smtClean="0">
                <a:solidFill>
                  <a:srgbClr val="FF0000"/>
                </a:solidFill>
              </a:rPr>
              <a:t>step</a:t>
            </a:r>
          </a:p>
          <a:p>
            <a:pPr lvl="3"/>
            <a:r>
              <a:rPr lang="en-US" altLang="ko-KR" dirty="0" smtClean="0"/>
              <a:t>We </a:t>
            </a:r>
            <a:r>
              <a:rPr lang="en-US" altLang="ko-KR" dirty="0"/>
              <a:t>can show this step is choosing the values of μ which minimizes J(...) with respect to μ 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1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Random initialization </a:t>
            </a:r>
          </a:p>
          <a:p>
            <a:pPr lvl="1"/>
            <a:r>
              <a:rPr lang="en-US" altLang="ko-KR" dirty="0"/>
              <a:t>How we initialize </a:t>
            </a:r>
            <a:r>
              <a:rPr lang="en-US" altLang="ko-KR" dirty="0" smtClean="0"/>
              <a:t>K-means</a:t>
            </a:r>
            <a:endParaRPr lang="en-US" altLang="ko-KR" dirty="0"/>
          </a:p>
          <a:p>
            <a:pPr lvl="2"/>
            <a:r>
              <a:rPr lang="en-US" altLang="ko-KR" dirty="0" smtClean="0"/>
              <a:t>And </a:t>
            </a:r>
            <a:r>
              <a:rPr lang="en-US" altLang="ko-KR" dirty="0"/>
              <a:t>how </a:t>
            </a:r>
            <a:r>
              <a:rPr lang="en-US" altLang="ko-KR" dirty="0">
                <a:solidFill>
                  <a:srgbClr val="FF0000"/>
                </a:solidFill>
              </a:rPr>
              <a:t>avoid local optimum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Consider clustering </a:t>
            </a:r>
            <a:r>
              <a:rPr lang="en-US" altLang="ko-KR" dirty="0" smtClean="0"/>
              <a:t>algorithm</a:t>
            </a:r>
          </a:p>
          <a:p>
            <a:pPr lvl="2"/>
            <a:r>
              <a:rPr lang="en-US" altLang="ko-KR" dirty="0" smtClean="0"/>
              <a:t>Never </a:t>
            </a:r>
            <a:r>
              <a:rPr lang="en-US" altLang="ko-KR" dirty="0"/>
              <a:t>spoke about </a:t>
            </a:r>
            <a:r>
              <a:rPr lang="en-US" altLang="ko-KR" dirty="0">
                <a:solidFill>
                  <a:srgbClr val="FF0000"/>
                </a:solidFill>
              </a:rPr>
              <a:t>how we initialize the centroids </a:t>
            </a:r>
          </a:p>
          <a:p>
            <a:pPr lvl="3"/>
            <a:r>
              <a:rPr lang="en-US" altLang="ko-KR" dirty="0"/>
              <a:t>A few ways - one method is most </a:t>
            </a:r>
            <a:r>
              <a:rPr lang="en-US" altLang="ko-KR" dirty="0" smtClean="0"/>
              <a:t>recommended</a:t>
            </a:r>
          </a:p>
          <a:p>
            <a:pPr lvl="1"/>
            <a:r>
              <a:rPr lang="en-US" altLang="ko-KR" dirty="0" smtClean="0"/>
              <a:t>Have </a:t>
            </a:r>
            <a:r>
              <a:rPr lang="en-US" altLang="ko-KR" dirty="0"/>
              <a:t>number of centroids set to less than number of examples </a:t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K &lt; </a:t>
            </a:r>
            <a:r>
              <a:rPr lang="en-US" altLang="ko-KR" dirty="0" smtClean="0"/>
              <a:t>m,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en-US" altLang="ko-KR" dirty="0"/>
              <a:t>K &gt; m we have a </a:t>
            </a:r>
            <a:r>
              <a:rPr lang="en-US" altLang="ko-KR" dirty="0" smtClean="0"/>
              <a:t>problem)</a:t>
            </a:r>
            <a:endParaRPr lang="en-US" altLang="ko-KR" dirty="0"/>
          </a:p>
          <a:p>
            <a:pPr lvl="2"/>
            <a:r>
              <a:rPr lang="en-US" altLang="ko-KR" dirty="0"/>
              <a:t>Randomly pick K training examples </a:t>
            </a:r>
            <a:endParaRPr lang="en-US" altLang="ko-KR" dirty="0" smtClean="0"/>
          </a:p>
          <a:p>
            <a:pPr lvl="2"/>
            <a:r>
              <a:rPr lang="en-US" altLang="ko-KR" dirty="0"/>
              <a:t>Set μ1 up to </a:t>
            </a:r>
            <a:r>
              <a:rPr lang="en-US" altLang="ko-KR" dirty="0" err="1"/>
              <a:t>μK</a:t>
            </a:r>
            <a:r>
              <a:rPr lang="en-US" altLang="ko-KR" dirty="0"/>
              <a:t> to these example's </a:t>
            </a:r>
            <a:r>
              <a:rPr lang="en-US" altLang="ko-KR" dirty="0" smtClean="0"/>
              <a:t>values</a:t>
            </a:r>
            <a:endParaRPr lang="en-US" altLang="ko-KR" dirty="0"/>
          </a:p>
          <a:p>
            <a:pPr lvl="1"/>
            <a:r>
              <a:rPr lang="en-US" altLang="ko-KR" dirty="0"/>
              <a:t>K means can converge to different solutions </a:t>
            </a:r>
            <a:r>
              <a:rPr lang="en-US" altLang="ko-KR" dirty="0">
                <a:solidFill>
                  <a:srgbClr val="FF0000"/>
                </a:solidFill>
              </a:rPr>
              <a:t>depending on the initialization setup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Risk of local optimum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6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en-US" altLang="ko-KR" dirty="0" smtClean="0"/>
              <a:t>initialization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If this is a concern </a:t>
            </a:r>
          </a:p>
          <a:p>
            <a:pPr lvl="1"/>
            <a:r>
              <a:rPr lang="en-US" altLang="ko-KR" dirty="0"/>
              <a:t>We can do </a:t>
            </a:r>
            <a:r>
              <a:rPr lang="en-US" altLang="ko-KR" dirty="0">
                <a:solidFill>
                  <a:srgbClr val="FF0000"/>
                </a:solidFill>
              </a:rPr>
              <a:t>multiple random </a:t>
            </a:r>
            <a:r>
              <a:rPr lang="en-US" altLang="ko-KR" dirty="0" smtClean="0">
                <a:solidFill>
                  <a:srgbClr val="FF0000"/>
                </a:solidFill>
              </a:rPr>
              <a:t>initializations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if we get the same result - many same results are likely to indicate a global optimum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4" y="2214471"/>
            <a:ext cx="4989106" cy="2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Random </a:t>
            </a:r>
            <a:r>
              <a:rPr lang="en-US" altLang="ko-KR" dirty="0" smtClean="0"/>
              <a:t>initialization</a:t>
            </a:r>
          </a:p>
          <a:p>
            <a:pPr lvl="1"/>
            <a:r>
              <a:rPr lang="en-US" altLang="ko-KR" dirty="0" smtClean="0"/>
              <a:t>Algorithmically </a:t>
            </a:r>
            <a:r>
              <a:rPr lang="en-US" altLang="ko-KR" dirty="0"/>
              <a:t>we can do this as follows;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/>
              <a:t>A typical number of times to initialize K-means is </a:t>
            </a:r>
            <a:r>
              <a:rPr lang="en-US" altLang="ko-KR" dirty="0" smtClean="0"/>
              <a:t>50-1000</a:t>
            </a:r>
          </a:p>
          <a:p>
            <a:pPr lvl="1"/>
            <a:r>
              <a:rPr lang="en-US" altLang="ko-KR" dirty="0" smtClean="0"/>
              <a:t>Randomly </a:t>
            </a:r>
            <a:r>
              <a:rPr lang="en-US" altLang="ko-KR" dirty="0"/>
              <a:t>initialize K-means </a:t>
            </a:r>
          </a:p>
          <a:p>
            <a:pPr lvl="2"/>
            <a:r>
              <a:rPr lang="en-US" altLang="ko-KR" dirty="0"/>
              <a:t>For each 100 </a:t>
            </a:r>
            <a:r>
              <a:rPr lang="en-US" altLang="ko-KR" dirty="0">
                <a:solidFill>
                  <a:srgbClr val="FF0000"/>
                </a:solidFill>
              </a:rPr>
              <a:t>random initialization</a:t>
            </a:r>
            <a:r>
              <a:rPr lang="en-US" altLang="ko-KR" dirty="0"/>
              <a:t> run </a:t>
            </a:r>
            <a:r>
              <a:rPr lang="en-US" altLang="ko-KR" dirty="0" smtClean="0"/>
              <a:t>K-means</a:t>
            </a:r>
          </a:p>
          <a:p>
            <a:pPr lvl="2"/>
            <a:r>
              <a:rPr lang="en-US" altLang="ko-KR" dirty="0" smtClean="0"/>
              <a:t>Then </a:t>
            </a:r>
            <a:r>
              <a:rPr lang="en-US" altLang="ko-KR" dirty="0"/>
              <a:t>compute the distortion on the set of cluster assignments and centroids at convergent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End </a:t>
            </a:r>
            <a:r>
              <a:rPr lang="en-US" altLang="ko-KR" dirty="0"/>
              <a:t>with 100 ways of cluster the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Pick </a:t>
            </a:r>
            <a:r>
              <a:rPr lang="en-US" altLang="ko-KR" dirty="0"/>
              <a:t>the clustering which gave the </a:t>
            </a:r>
            <a:r>
              <a:rPr lang="en-US" altLang="ko-KR" dirty="0">
                <a:solidFill>
                  <a:srgbClr val="FF0000"/>
                </a:solidFill>
              </a:rPr>
              <a:t>lowest distortion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528822"/>
            <a:ext cx="5308600" cy="15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4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How do we choose </a:t>
            </a:r>
            <a:r>
              <a:rPr lang="en-US" altLang="ko-KR" dirty="0">
                <a:solidFill>
                  <a:srgbClr val="FF0000"/>
                </a:solidFill>
              </a:rPr>
              <a:t>the number of clusters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/>
              <a:t>Choosing </a:t>
            </a:r>
            <a:r>
              <a:rPr lang="en-US" altLang="ko-KR" dirty="0" smtClean="0"/>
              <a:t>K?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a great way to do this automatically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visualizations to do it manually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Why is this hard </a:t>
            </a:r>
          </a:p>
          <a:p>
            <a:pPr lvl="2"/>
            <a:r>
              <a:rPr lang="en-US" altLang="ko-KR" dirty="0"/>
              <a:t>Sometimes very </a:t>
            </a:r>
            <a:r>
              <a:rPr lang="en-US" altLang="ko-KR" dirty="0" smtClean="0"/>
              <a:t>ambiguous</a:t>
            </a:r>
          </a:p>
          <a:p>
            <a:pPr lvl="3"/>
            <a:r>
              <a:rPr lang="en-US" altLang="ko-KR" dirty="0" smtClean="0"/>
              <a:t>e.g</a:t>
            </a:r>
            <a:r>
              <a:rPr lang="en-US" altLang="ko-KR" dirty="0"/>
              <a:t>. two clusters or four clusters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Not </a:t>
            </a:r>
            <a:r>
              <a:rPr lang="en-US" altLang="ko-KR" dirty="0"/>
              <a:t>necessarily a correct answer </a:t>
            </a:r>
          </a:p>
          <a:p>
            <a:pPr lvl="2"/>
            <a:r>
              <a:rPr lang="en-US" altLang="ko-KR" dirty="0"/>
              <a:t>This is why doing it automatic this is hard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Elbow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Vary K and compute cost function at a range of K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K increases J(...) minimum value should decrease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you decrease the granularity so centroids can better optimize)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Elbow method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Chose </a:t>
            </a:r>
            <a:r>
              <a:rPr lang="en-US" altLang="ko-KR" dirty="0"/>
              <a:t>the "elbow" number of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you get a nice plot this is a reasonable way of choosing K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Risks </a:t>
            </a:r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you don't get a a nice line -&gt; </a:t>
            </a:r>
            <a:r>
              <a:rPr lang="en-US" altLang="ko-KR" dirty="0">
                <a:solidFill>
                  <a:srgbClr val="FF0000"/>
                </a:solidFill>
              </a:rPr>
              <a:t>no clear elbow</a:t>
            </a:r>
            <a:r>
              <a:rPr lang="en-US" altLang="ko-KR" dirty="0"/>
              <a:t> on </a:t>
            </a:r>
            <a:r>
              <a:rPr lang="en-US" altLang="ko-KR" dirty="0" smtClean="0"/>
              <a:t>curve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really that </a:t>
            </a:r>
            <a:r>
              <a:rPr lang="en-US" altLang="ko-KR" dirty="0" smtClean="0"/>
              <a:t>helpfu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74" y="2118419"/>
            <a:ext cx="3389051" cy="2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Another method for choosing K </a:t>
            </a:r>
          </a:p>
          <a:p>
            <a:pPr lvl="1"/>
            <a:r>
              <a:rPr lang="en-US" altLang="ko-KR" dirty="0"/>
              <a:t>Using K-means for market </a:t>
            </a:r>
            <a:r>
              <a:rPr lang="en-US" altLang="ko-KR" dirty="0" smtClean="0"/>
              <a:t>segmentation</a:t>
            </a:r>
          </a:p>
          <a:p>
            <a:pPr lvl="1"/>
            <a:r>
              <a:rPr lang="en-US" altLang="ko-KR" dirty="0" smtClean="0"/>
              <a:t>Running </a:t>
            </a:r>
            <a:r>
              <a:rPr lang="en-US" altLang="ko-KR" dirty="0"/>
              <a:t>K-means for a </a:t>
            </a:r>
            <a:r>
              <a:rPr lang="en-US" altLang="ko-KR" dirty="0">
                <a:solidFill>
                  <a:srgbClr val="FF0000"/>
                </a:solidFill>
              </a:rPr>
              <a:t>later/downstream purpose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how well different number of clusters serve you later </a:t>
            </a:r>
            <a:r>
              <a:rPr lang="en-US" altLang="ko-KR" dirty="0" smtClean="0"/>
              <a:t>needs</a:t>
            </a:r>
          </a:p>
          <a:p>
            <a:pPr lvl="1"/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T-shirt </a:t>
            </a:r>
            <a:r>
              <a:rPr lang="en-US" altLang="ko-KR" dirty="0"/>
              <a:t>size </a:t>
            </a:r>
            <a:r>
              <a:rPr lang="en-US" altLang="ko-KR" dirty="0" smtClean="0"/>
              <a:t>example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you have three sizes (</a:t>
            </a:r>
            <a:r>
              <a:rPr lang="en-US" altLang="ko-KR" dirty="0" smtClean="0"/>
              <a:t>S,M,L)</a:t>
            </a:r>
          </a:p>
          <a:p>
            <a:pPr lvl="3"/>
            <a:r>
              <a:rPr lang="en-US" altLang="ko-KR" dirty="0" smtClean="0"/>
              <a:t>Or </a:t>
            </a:r>
            <a:r>
              <a:rPr lang="en-US" altLang="ko-KR" dirty="0"/>
              <a:t>five sizes (XS, S, M, L, </a:t>
            </a:r>
            <a:r>
              <a:rPr lang="en-US" altLang="ko-KR" dirty="0" smtClean="0"/>
              <a:t>XL)</a:t>
            </a:r>
          </a:p>
          <a:p>
            <a:pPr lvl="3"/>
            <a:r>
              <a:rPr lang="en-US" altLang="ko-KR" dirty="0" smtClean="0"/>
              <a:t>Run </a:t>
            </a:r>
            <a:r>
              <a:rPr lang="en-US" altLang="ko-KR" dirty="0"/>
              <a:t>K means where K = 3 and K = 5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5" y="4301712"/>
            <a:ext cx="4420870" cy="18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Unsupervised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Clustering</a:t>
            </a:r>
          </a:p>
          <a:p>
            <a:r>
              <a:rPr lang="en-US" altLang="ko-KR" dirty="0" smtClean="0"/>
              <a:t>Dimensionality Reduction</a:t>
            </a:r>
          </a:p>
          <a:p>
            <a:pPr lvl="1"/>
            <a:r>
              <a:rPr lang="en-US" altLang="ko-KR" dirty="0" smtClean="0"/>
              <a:t>Motivation</a:t>
            </a:r>
          </a:p>
          <a:p>
            <a:pPr lvl="1"/>
            <a:r>
              <a:rPr lang="en-US" altLang="ko-KR" dirty="0" smtClean="0"/>
              <a:t>Principal Component Analysis (PCA)</a:t>
            </a:r>
          </a:p>
          <a:p>
            <a:pPr lvl="1"/>
            <a:r>
              <a:rPr lang="en-US" altLang="ko-KR" dirty="0" smtClean="0"/>
              <a:t>Applying PCA</a:t>
            </a: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Anomaly Detection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Density Estimation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Building an Anomaly Detection System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Multivariate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5643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Unsupervised Learning</a:t>
            </a:r>
          </a:p>
          <a:p>
            <a:pPr lvl="1"/>
            <a:r>
              <a:rPr lang="en-US" altLang="ko-KR" dirty="0" smtClean="0"/>
              <a:t>Clustering</a:t>
            </a:r>
          </a:p>
          <a:p>
            <a:r>
              <a:rPr lang="en-US" altLang="ko-KR" dirty="0" smtClean="0"/>
              <a:t>Dimensionality Reduction</a:t>
            </a:r>
          </a:p>
          <a:p>
            <a:pPr lvl="1"/>
            <a:r>
              <a:rPr lang="en-US" altLang="ko-KR" dirty="0" smtClean="0"/>
              <a:t>Motivation</a:t>
            </a:r>
          </a:p>
          <a:p>
            <a:pPr lvl="1"/>
            <a:r>
              <a:rPr lang="en-US" altLang="ko-KR" dirty="0" smtClean="0"/>
              <a:t>Principal Component Analysis (PCA)</a:t>
            </a:r>
          </a:p>
          <a:p>
            <a:pPr lvl="1"/>
            <a:r>
              <a:rPr lang="en-US" altLang="ko-KR" dirty="0" smtClean="0"/>
              <a:t>Applying PCA</a:t>
            </a:r>
          </a:p>
          <a:p>
            <a:r>
              <a:rPr lang="en-US" altLang="ko-KR" dirty="0" smtClean="0"/>
              <a:t>Anomaly Detection</a:t>
            </a:r>
          </a:p>
          <a:p>
            <a:pPr lvl="1"/>
            <a:r>
              <a:rPr lang="en-US" altLang="ko-KR" dirty="0" smtClean="0"/>
              <a:t>Density Estimation</a:t>
            </a:r>
          </a:p>
          <a:p>
            <a:pPr lvl="1"/>
            <a:r>
              <a:rPr lang="en-US" altLang="ko-KR" dirty="0" smtClean="0"/>
              <a:t>Building an Anomaly Detection System</a:t>
            </a:r>
          </a:p>
          <a:p>
            <a:pPr lvl="1"/>
            <a:r>
              <a:rPr lang="en-US" altLang="ko-KR" dirty="0" smtClean="0"/>
              <a:t>Multivariate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2495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</a:t>
            </a:r>
            <a:r>
              <a:rPr lang="en-US" altLang="ko-KR" dirty="0" smtClean="0"/>
              <a:t>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Dimensionality Reduction (PCA)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Motivation </a:t>
            </a:r>
            <a:r>
              <a:rPr lang="en-US" altLang="ko-KR" dirty="0"/>
              <a:t>1: Data </a:t>
            </a:r>
            <a:r>
              <a:rPr lang="en-US" altLang="ko-KR" dirty="0" smtClean="0"/>
              <a:t>compression</a:t>
            </a:r>
          </a:p>
          <a:p>
            <a:pPr lvl="1"/>
            <a:r>
              <a:rPr lang="en-US" altLang="ko-KR" dirty="0"/>
              <a:t>Motivation 2: Visualization </a:t>
            </a:r>
          </a:p>
          <a:p>
            <a:endParaRPr lang="en-US" altLang="ko-KR" dirty="0"/>
          </a:p>
          <a:p>
            <a:r>
              <a:rPr lang="en-US" altLang="ko-KR" dirty="0"/>
              <a:t>Compression </a:t>
            </a:r>
          </a:p>
          <a:p>
            <a:pPr lvl="1"/>
            <a:r>
              <a:rPr lang="en-US" altLang="ko-KR" dirty="0"/>
              <a:t>Speeds up </a:t>
            </a:r>
            <a:r>
              <a:rPr lang="en-US" altLang="ko-KR" dirty="0" smtClean="0"/>
              <a:t>algorithms</a:t>
            </a:r>
          </a:p>
          <a:p>
            <a:pPr lvl="1"/>
            <a:r>
              <a:rPr lang="en-US" altLang="ko-KR" dirty="0" smtClean="0"/>
              <a:t>Reduces </a:t>
            </a:r>
            <a:r>
              <a:rPr lang="en-US" altLang="ko-KR" dirty="0"/>
              <a:t>space used by data for them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dimensionality reduction? </a:t>
            </a:r>
          </a:p>
          <a:p>
            <a:pPr lvl="2"/>
            <a:r>
              <a:rPr lang="en-US" altLang="ko-KR" dirty="0"/>
              <a:t>So you've collected </a:t>
            </a:r>
            <a:r>
              <a:rPr lang="en-US" altLang="ko-KR" dirty="0">
                <a:solidFill>
                  <a:srgbClr val="FF0000"/>
                </a:solidFill>
              </a:rPr>
              <a:t>many features </a:t>
            </a:r>
            <a:r>
              <a:rPr lang="en-US" altLang="ko-KR" dirty="0"/>
              <a:t>- maybe more than you </a:t>
            </a:r>
            <a:r>
              <a:rPr lang="en-US" altLang="ko-KR" dirty="0" smtClean="0"/>
              <a:t>need</a:t>
            </a:r>
          </a:p>
          <a:p>
            <a:pPr lvl="2"/>
            <a:r>
              <a:rPr lang="en-US" altLang="ko-KR" dirty="0" smtClean="0"/>
              <a:t>Can </a:t>
            </a:r>
            <a:r>
              <a:rPr lang="en-US" altLang="ko-KR" dirty="0"/>
              <a:t>you "</a:t>
            </a:r>
            <a:r>
              <a:rPr lang="en-US" altLang="ko-KR" dirty="0">
                <a:solidFill>
                  <a:srgbClr val="FF0000"/>
                </a:solidFill>
              </a:rPr>
              <a:t>simply</a:t>
            </a:r>
            <a:r>
              <a:rPr lang="en-US" altLang="ko-KR" dirty="0"/>
              <a:t>" your data set in a rational and useful way? </a:t>
            </a:r>
          </a:p>
          <a:p>
            <a:pPr lvl="1"/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Redundant </a:t>
            </a:r>
            <a:r>
              <a:rPr lang="en-US" altLang="ko-KR" dirty="0">
                <a:solidFill>
                  <a:srgbClr val="FF0000"/>
                </a:solidFill>
              </a:rPr>
              <a:t>data set </a:t>
            </a:r>
            <a:r>
              <a:rPr lang="en-US" altLang="ko-KR" dirty="0"/>
              <a:t>- different units for same attribute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Reduce </a:t>
            </a:r>
            <a:r>
              <a:rPr lang="en-US" altLang="ko-KR" dirty="0"/>
              <a:t>data to 1D (2D-&gt;1D)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21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Compression </a:t>
            </a:r>
            <a:endParaRPr lang="en-US" altLang="ko-KR" dirty="0"/>
          </a:p>
          <a:p>
            <a:pPr lvl="1"/>
            <a:r>
              <a:rPr lang="en-US" altLang="ko-KR" dirty="0"/>
              <a:t>What does dimensionality reduction </a:t>
            </a:r>
            <a:r>
              <a:rPr lang="en-US" altLang="ko-KR" dirty="0" smtClean="0"/>
              <a:t>mean?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our example we </a:t>
            </a:r>
            <a:r>
              <a:rPr lang="en-US" altLang="ko-KR" dirty="0">
                <a:solidFill>
                  <a:srgbClr val="FF0000"/>
                </a:solidFill>
              </a:rPr>
              <a:t>plot</a:t>
            </a:r>
            <a:r>
              <a:rPr lang="en-US" altLang="ko-KR" dirty="0"/>
              <a:t> a </a:t>
            </a:r>
            <a:r>
              <a:rPr lang="en-US" altLang="ko-KR" dirty="0" smtClean="0"/>
              <a:t>line</a:t>
            </a:r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exact example and record position on that line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we approximate original examples </a:t>
            </a:r>
          </a:p>
          <a:p>
            <a:pPr lvl="1"/>
            <a:r>
              <a:rPr lang="en-US" altLang="ko-KR" dirty="0"/>
              <a:t>Allows us to half the amount of </a:t>
            </a:r>
            <a:r>
              <a:rPr lang="en-US" altLang="ko-KR" dirty="0" smtClean="0"/>
              <a:t>storage</a:t>
            </a:r>
          </a:p>
          <a:p>
            <a:pPr lvl="1"/>
            <a:r>
              <a:rPr lang="en-US" altLang="ko-KR" dirty="0" smtClean="0"/>
              <a:t>Gives </a:t>
            </a:r>
            <a:r>
              <a:rPr lang="en-US" altLang="ko-KR" dirty="0" err="1"/>
              <a:t>lossy</a:t>
            </a:r>
            <a:r>
              <a:rPr lang="en-US" altLang="ko-KR" dirty="0"/>
              <a:t> compression, but an </a:t>
            </a:r>
            <a:r>
              <a:rPr lang="en-US" altLang="ko-KR" dirty="0">
                <a:solidFill>
                  <a:srgbClr val="FF0000"/>
                </a:solidFill>
              </a:rPr>
              <a:t>acceptable loss </a:t>
            </a:r>
            <a:r>
              <a:rPr lang="en-US" altLang="ko-KR" dirty="0"/>
              <a:t>(probably)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790" y="2848858"/>
            <a:ext cx="2592649" cy="25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Visualization</a:t>
            </a:r>
            <a:r>
              <a:rPr lang="en-US" altLang="ko-KR" b="1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It's hard to visualize highly dimensional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Dimensionality </a:t>
            </a:r>
            <a:r>
              <a:rPr lang="en-US" altLang="ko-KR" dirty="0"/>
              <a:t>reduction can improve how we display information in a </a:t>
            </a:r>
            <a:r>
              <a:rPr lang="en-US" altLang="ko-KR" dirty="0">
                <a:solidFill>
                  <a:srgbClr val="FF0000"/>
                </a:solidFill>
              </a:rPr>
              <a:t>tractable manner</a:t>
            </a:r>
            <a:r>
              <a:rPr lang="en-US" altLang="ko-KR" dirty="0"/>
              <a:t> for human consumption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Why </a:t>
            </a:r>
            <a:r>
              <a:rPr lang="en-US" altLang="ko-KR" dirty="0"/>
              <a:t>do we care? </a:t>
            </a:r>
          </a:p>
          <a:p>
            <a:pPr lvl="3"/>
            <a:r>
              <a:rPr lang="en-US" altLang="ko-KR" dirty="0"/>
              <a:t>Often helps to develop algorithms if we can </a:t>
            </a:r>
            <a:r>
              <a:rPr lang="en-US" altLang="ko-KR" dirty="0">
                <a:solidFill>
                  <a:srgbClr val="FF0000"/>
                </a:solidFill>
              </a:rPr>
              <a:t>understand our data better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Dimensionality </a:t>
            </a:r>
            <a:r>
              <a:rPr lang="en-US" altLang="ko-KR" dirty="0"/>
              <a:t>reduction helps us do this, see data in a </a:t>
            </a:r>
            <a:r>
              <a:rPr lang="en-US" altLang="ko-KR" dirty="0" smtClean="0"/>
              <a:t>helpful	</a:t>
            </a:r>
          </a:p>
          <a:p>
            <a:pPr lvl="3"/>
            <a:r>
              <a:rPr lang="en-US" altLang="ko-KR" dirty="0" smtClean="0"/>
              <a:t>Good </a:t>
            </a:r>
            <a:r>
              <a:rPr lang="en-US" altLang="ko-KR" dirty="0"/>
              <a:t>for explaining something to someone if you can "show" it in the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Visualization</a:t>
            </a:r>
          </a:p>
          <a:p>
            <a:pPr lvl="1"/>
            <a:r>
              <a:rPr lang="en-US" altLang="ko-KR" dirty="0" smtClean="0"/>
              <a:t>Example;</a:t>
            </a:r>
          </a:p>
          <a:p>
            <a:pPr lvl="2"/>
            <a:r>
              <a:rPr lang="en-US" altLang="ko-KR" dirty="0" smtClean="0"/>
              <a:t>Collect </a:t>
            </a:r>
            <a:r>
              <a:rPr lang="en-US" altLang="ko-KR" dirty="0"/>
              <a:t>a large data set about many facts of a country around the world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95" y="3033852"/>
            <a:ext cx="6515100" cy="28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Visualization</a:t>
            </a:r>
          </a:p>
          <a:p>
            <a:pPr lvl="1"/>
            <a:r>
              <a:rPr lang="en-US" altLang="ko-KR" dirty="0"/>
              <a:t>Using dimensionality reduction, instead of each country being represented by a 50-dimensional feature vector </a:t>
            </a:r>
          </a:p>
          <a:p>
            <a:pPr lvl="2"/>
            <a:r>
              <a:rPr lang="en-US" altLang="ko-KR" dirty="0"/>
              <a:t>Come up with a different feature representation (z values) which summarize these features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44" y="3234690"/>
            <a:ext cx="3996602" cy="262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Visualization</a:t>
            </a:r>
          </a:p>
          <a:p>
            <a:pPr lvl="1"/>
            <a:r>
              <a:rPr lang="en-US" altLang="ko-KR" dirty="0" smtClean="0"/>
              <a:t>Typically </a:t>
            </a:r>
            <a:r>
              <a:rPr lang="en-US" altLang="ko-KR" dirty="0"/>
              <a:t>you don't generally ascribe meaning to the new features (so we have to </a:t>
            </a:r>
            <a:r>
              <a:rPr lang="en-US" altLang="ko-KR" dirty="0">
                <a:solidFill>
                  <a:srgbClr val="FF0000"/>
                </a:solidFill>
              </a:rPr>
              <a:t>determine what these summary values mean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e.g. may find horizontal axis corresponds to overall country size/economic activity </a:t>
            </a:r>
          </a:p>
          <a:p>
            <a:pPr lvl="2"/>
            <a:r>
              <a:rPr lang="en-US" altLang="ko-KR" dirty="0"/>
              <a:t>and y axis may be the per-person well being/economic </a:t>
            </a:r>
            <a:r>
              <a:rPr lang="en-US" altLang="ko-KR" dirty="0" smtClean="0"/>
              <a:t>activity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despite having </a:t>
            </a:r>
            <a:r>
              <a:rPr lang="en-US" altLang="ko-KR" dirty="0" smtClean="0">
                <a:solidFill>
                  <a:srgbClr val="FF0000"/>
                </a:solidFill>
              </a:rPr>
              <a:t>redundant </a:t>
            </a:r>
            <a:r>
              <a:rPr lang="en-US" altLang="ko-KR" dirty="0">
                <a:solidFill>
                  <a:srgbClr val="FF0000"/>
                </a:solidFill>
              </a:rPr>
              <a:t>features</a:t>
            </a:r>
            <a:r>
              <a:rPr lang="en-US" altLang="ko-KR" dirty="0"/>
              <a:t>, there may be </a:t>
            </a:r>
            <a:r>
              <a:rPr lang="en-US" altLang="ko-KR" dirty="0">
                <a:solidFill>
                  <a:srgbClr val="FF0000"/>
                </a:solidFill>
              </a:rPr>
              <a:t>two "dimensions" of information</a:t>
            </a:r>
            <a:r>
              <a:rPr lang="en-US" altLang="ko-KR" dirty="0"/>
              <a:t>, with features associated with each of those dimensions </a:t>
            </a:r>
          </a:p>
          <a:p>
            <a:pPr lvl="2"/>
            <a:r>
              <a:rPr lang="en-US" altLang="ko-KR" dirty="0"/>
              <a:t>It's up to you to asses what of the features can be grouped to form summary features, and how best to do that </a:t>
            </a:r>
            <a:r>
              <a:rPr lang="en-US" altLang="ko-KR" dirty="0" smtClean="0"/>
              <a:t>(</a:t>
            </a:r>
            <a:r>
              <a:rPr lang="en-US" altLang="ko-KR" dirty="0"/>
              <a:t>feature scaling is probably </a:t>
            </a:r>
            <a:r>
              <a:rPr lang="en-US" altLang="ko-KR" dirty="0" smtClean="0"/>
              <a:t>important)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Helps </a:t>
            </a:r>
            <a:r>
              <a:rPr lang="en-US" altLang="ko-KR" dirty="0"/>
              <a:t>show the two main dimensions of variation in a way that's easy to understand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Principle Component Analysis (PCA): Problem Formulation </a:t>
            </a:r>
          </a:p>
          <a:p>
            <a:pPr lvl="1"/>
            <a:r>
              <a:rPr lang="en-US" altLang="ko-KR" dirty="0"/>
              <a:t>For the problem of </a:t>
            </a:r>
            <a:r>
              <a:rPr lang="en-US" altLang="ko-KR" dirty="0">
                <a:solidFill>
                  <a:srgbClr val="FF0000"/>
                </a:solidFill>
              </a:rPr>
              <a:t>dimensionality reduction</a:t>
            </a:r>
            <a:r>
              <a:rPr lang="en-US" altLang="ko-KR" dirty="0"/>
              <a:t> the most commonly used algorithm is </a:t>
            </a:r>
            <a:r>
              <a:rPr lang="en-US" altLang="ko-KR" dirty="0">
                <a:solidFill>
                  <a:srgbClr val="FF0000"/>
                </a:solidFill>
              </a:rPr>
              <a:t>PCA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Say we have a 2D data set which we wish to reduce to 1D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50" y="3128045"/>
            <a:ext cx="3806190" cy="28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Principle Component Analysis (PCA): Problem Formulation </a:t>
            </a:r>
          </a:p>
          <a:p>
            <a:pPr lvl="1"/>
            <a:r>
              <a:rPr lang="en-US" altLang="ko-KR" dirty="0"/>
              <a:t>F</a:t>
            </a:r>
            <a:r>
              <a:rPr lang="en-US" altLang="ko-KR" dirty="0" smtClean="0"/>
              <a:t>ind </a:t>
            </a:r>
            <a:r>
              <a:rPr lang="en-US" altLang="ko-KR" dirty="0"/>
              <a:t>a single line onto which to project this data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How </a:t>
            </a:r>
            <a:r>
              <a:rPr lang="en-US" altLang="ko-KR" dirty="0"/>
              <a:t>do we determine this line? </a:t>
            </a:r>
          </a:p>
          <a:p>
            <a:pPr lvl="2"/>
            <a:r>
              <a:rPr lang="en-US" altLang="ko-KR" dirty="0"/>
              <a:t>The distance between each point and the projected version should be small (blue lines below are short)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PCA </a:t>
            </a:r>
            <a:r>
              <a:rPr lang="en-US" altLang="ko-KR" dirty="0"/>
              <a:t>tries to find a lower dimensional surface so </a:t>
            </a:r>
            <a:r>
              <a:rPr lang="en-US" altLang="ko-KR" dirty="0">
                <a:solidFill>
                  <a:srgbClr val="FF0000"/>
                </a:solidFill>
              </a:rPr>
              <a:t>the sum of squares onto that surface is minimized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0000FF"/>
                </a:solidFill>
              </a:rPr>
              <a:t>blue lines </a:t>
            </a:r>
            <a:r>
              <a:rPr lang="en-US" altLang="ko-KR" dirty="0"/>
              <a:t>are sometimes called the </a:t>
            </a:r>
            <a:r>
              <a:rPr lang="en-US" altLang="ko-KR" dirty="0">
                <a:solidFill>
                  <a:srgbClr val="FF0000"/>
                </a:solidFill>
              </a:rPr>
              <a:t>projection </a:t>
            </a:r>
            <a:r>
              <a:rPr lang="en-US" altLang="ko-KR" dirty="0" smtClean="0">
                <a:solidFill>
                  <a:srgbClr val="FF0000"/>
                </a:solidFill>
              </a:rPr>
              <a:t>error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880" y="3824870"/>
            <a:ext cx="3063240" cy="23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Principle Component Analysis (PCA): Problem Formulation </a:t>
            </a:r>
          </a:p>
          <a:p>
            <a:pPr lvl="1"/>
            <a:r>
              <a:rPr lang="en-US" altLang="ko-KR" dirty="0" smtClean="0"/>
              <a:t>In the more general case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reduce from </a:t>
            </a:r>
            <a:r>
              <a:rPr lang="en-US" altLang="ko-KR" dirty="0" smtClean="0"/>
              <a:t>n-D </a:t>
            </a:r>
            <a:r>
              <a:rPr lang="en-US" altLang="ko-KR" dirty="0"/>
              <a:t>to </a:t>
            </a:r>
            <a:r>
              <a:rPr lang="en-US" altLang="ko-KR" dirty="0" smtClean="0"/>
              <a:t>k-D </a:t>
            </a:r>
            <a:r>
              <a:rPr lang="en-US" altLang="ko-KR" dirty="0"/>
              <a:t>we </a:t>
            </a:r>
          </a:p>
          <a:p>
            <a:pPr lvl="2"/>
            <a:r>
              <a:rPr lang="en-US" altLang="ko-KR" dirty="0" smtClean="0"/>
              <a:t>Find </a:t>
            </a:r>
            <a:r>
              <a:rPr lang="en-US" altLang="ko-KR" i="1" dirty="0"/>
              <a:t>k </a:t>
            </a:r>
            <a:r>
              <a:rPr lang="en-US" altLang="ko-KR" dirty="0"/>
              <a:t>vectors (u(1), u(2), ... u(k)) onto which to project the data to minimize the projection </a:t>
            </a:r>
            <a:r>
              <a:rPr lang="en-US" altLang="ko-KR" dirty="0" smtClean="0"/>
              <a:t>error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lots of vectors onto which we project the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Find </a:t>
            </a:r>
            <a:r>
              <a:rPr lang="en-US" altLang="ko-KR" dirty="0">
                <a:solidFill>
                  <a:srgbClr val="FF0000"/>
                </a:solidFill>
              </a:rPr>
              <a:t>a set of vectors </a:t>
            </a:r>
            <a:r>
              <a:rPr lang="en-US" altLang="ko-KR" dirty="0"/>
              <a:t>which we project the data onto the linear </a:t>
            </a:r>
            <a:r>
              <a:rPr lang="en-US" altLang="ko-KR" dirty="0">
                <a:solidFill>
                  <a:srgbClr val="FF0000"/>
                </a:solidFill>
              </a:rPr>
              <a:t>subspace spanned by that set of vectors </a:t>
            </a:r>
          </a:p>
          <a:p>
            <a:pPr lvl="3"/>
            <a:r>
              <a:rPr lang="en-US" altLang="ko-KR" dirty="0"/>
              <a:t>We can define a point in a plane with k vectors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12178" y="4020906"/>
            <a:ext cx="5590734" cy="2017541"/>
            <a:chOff x="1805941" y="4093699"/>
            <a:chExt cx="5590734" cy="201754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530" y="4093699"/>
              <a:ext cx="2931145" cy="201754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941" y="4248725"/>
              <a:ext cx="2471940" cy="1862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81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Algorithm </a:t>
            </a:r>
          </a:p>
          <a:p>
            <a:pPr lvl="1"/>
            <a:r>
              <a:rPr lang="en-US" altLang="ko-KR" dirty="0"/>
              <a:t>Before applying PCA must do </a:t>
            </a:r>
            <a:r>
              <a:rPr lang="en-US" altLang="ko-KR" dirty="0">
                <a:solidFill>
                  <a:srgbClr val="FF0000"/>
                </a:solidFill>
              </a:rPr>
              <a:t>data preprocessing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Given </a:t>
            </a:r>
            <a:r>
              <a:rPr lang="en-US" altLang="ko-KR" dirty="0"/>
              <a:t>a set of m unlabeled examples we must do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Mean normalization </a:t>
            </a:r>
          </a:p>
          <a:p>
            <a:pPr lvl="1"/>
            <a:r>
              <a:rPr lang="en-US" altLang="ko-KR" dirty="0"/>
              <a:t>Replace each </a:t>
            </a:r>
            <a:r>
              <a:rPr lang="en-US" altLang="ko-KR" dirty="0" err="1"/>
              <a:t>xji</a:t>
            </a:r>
            <a:r>
              <a:rPr lang="en-US" altLang="ko-KR" dirty="0"/>
              <a:t> with </a:t>
            </a:r>
            <a:r>
              <a:rPr lang="en-US" altLang="ko-KR" dirty="0" err="1"/>
              <a:t>xj</a:t>
            </a:r>
            <a:r>
              <a:rPr lang="en-US" altLang="ko-KR" dirty="0"/>
              <a:t> - </a:t>
            </a:r>
            <a:r>
              <a:rPr lang="en-US" altLang="ko-KR" dirty="0" err="1" smtClean="0"/>
              <a:t>μj</a:t>
            </a:r>
            <a:r>
              <a:rPr lang="en-US" altLang="ko-KR" dirty="0" smtClean="0"/>
              <a:t>,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other words, determine the mean of each feature set, and then for each feature subtract the mean from the value, so we re-scale the mean to be 0 </a:t>
            </a:r>
          </a:p>
          <a:p>
            <a:r>
              <a:rPr lang="en-US" altLang="ko-KR" dirty="0"/>
              <a:t>Feature scaling (depending on data) </a:t>
            </a:r>
          </a:p>
          <a:p>
            <a:pPr lvl="1"/>
            <a:r>
              <a:rPr lang="en-US" altLang="ko-KR" dirty="0"/>
              <a:t>If features have very different scales then scale so they all have a comparable range of values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r>
              <a:rPr lang="en-US" altLang="ko-KR" dirty="0" err="1"/>
              <a:t>xji</a:t>
            </a:r>
            <a:r>
              <a:rPr lang="en-US" altLang="ko-KR" dirty="0"/>
              <a:t> is set to (</a:t>
            </a:r>
            <a:r>
              <a:rPr lang="en-US" altLang="ko-KR" dirty="0" err="1"/>
              <a:t>xj</a:t>
            </a:r>
            <a:r>
              <a:rPr lang="en-US" altLang="ko-KR" dirty="0"/>
              <a:t> - </a:t>
            </a:r>
            <a:r>
              <a:rPr lang="en-US" altLang="ko-KR" dirty="0" err="1"/>
              <a:t>μj</a:t>
            </a:r>
            <a:r>
              <a:rPr lang="en-US" altLang="ko-KR" dirty="0"/>
              <a:t>) / </a:t>
            </a:r>
            <a:r>
              <a:rPr lang="en-US" altLang="ko-KR" dirty="0" err="1"/>
              <a:t>sj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Where </a:t>
            </a:r>
            <a:r>
              <a:rPr lang="en-US" altLang="ko-KR" dirty="0" err="1"/>
              <a:t>sj</a:t>
            </a:r>
            <a:r>
              <a:rPr lang="en-US" altLang="ko-KR" dirty="0"/>
              <a:t> is some measure of the range, so could be </a:t>
            </a:r>
          </a:p>
          <a:p>
            <a:pPr lvl="3"/>
            <a:r>
              <a:rPr lang="en-US" altLang="ko-KR" dirty="0"/>
              <a:t>Biggest - smallest </a:t>
            </a:r>
          </a:p>
          <a:p>
            <a:pPr lvl="3"/>
            <a:r>
              <a:rPr lang="en-US" altLang="ko-KR" dirty="0"/>
              <a:t>Standard deviation (more commonly)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3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Unsupervised Learning</a:t>
            </a:r>
          </a:p>
          <a:p>
            <a:pPr lvl="1"/>
            <a:r>
              <a:rPr lang="en-US" altLang="ko-KR" dirty="0" smtClean="0"/>
              <a:t>Clustering</a:t>
            </a: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Dimensionality Reduction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Principal Component Analysis (PCA)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Applying PCA</a:t>
            </a: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Anomaly Detection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Density Estimation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Building an Anomaly Detection System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Multivariate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019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</a:t>
            </a:r>
            <a:r>
              <a:rPr lang="en-US" altLang="ko-KR" dirty="0" smtClean="0"/>
              <a:t>Algorithm</a:t>
            </a:r>
            <a:r>
              <a:rPr lang="ko-KR" altLang="en-US" dirty="0" smtClean="0"/>
              <a:t> </a:t>
            </a:r>
            <a:r>
              <a:rPr lang="en-US" altLang="ko-KR" dirty="0"/>
              <a:t>D</a:t>
            </a:r>
            <a:r>
              <a:rPr lang="en-US" altLang="ko-KR" dirty="0" smtClean="0"/>
              <a:t>escription </a:t>
            </a:r>
            <a:endParaRPr lang="en-US" altLang="ko-KR" dirty="0"/>
          </a:p>
          <a:p>
            <a:pPr lvl="1"/>
            <a:r>
              <a:rPr lang="en-US" altLang="ko-KR" dirty="0"/>
              <a:t>Reducing data from </a:t>
            </a:r>
            <a:r>
              <a:rPr lang="en-US" altLang="ko-KR" i="1" dirty="0"/>
              <a:t>n</a:t>
            </a:r>
            <a:r>
              <a:rPr lang="en-US" altLang="ko-KR" dirty="0"/>
              <a:t>-dimensional to k-dimensional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 </a:t>
            </a:r>
            <a:r>
              <a:rPr lang="en-US" altLang="ko-KR" dirty="0"/>
              <a:t>the covariance matrix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This is commonly denoted as </a:t>
            </a:r>
            <a:r>
              <a:rPr lang="en-US" altLang="ko-KR" dirty="0" err="1"/>
              <a:t>Σ</a:t>
            </a:r>
            <a:r>
              <a:rPr lang="en-US" altLang="ko-KR" dirty="0"/>
              <a:t> (</a:t>
            </a:r>
            <a:r>
              <a:rPr lang="en-US" altLang="ko-KR" dirty="0" err="1"/>
              <a:t>greek</a:t>
            </a:r>
            <a:r>
              <a:rPr lang="en-US" altLang="ko-KR" dirty="0"/>
              <a:t> upper case sigma) - NOT summation symbol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= sigma </a:t>
            </a:r>
          </a:p>
          <a:p>
            <a:pPr lvl="4"/>
            <a:r>
              <a:rPr lang="en-US" altLang="ko-KR" dirty="0"/>
              <a:t>This is an [n x n] matrix </a:t>
            </a:r>
          </a:p>
          <a:p>
            <a:pPr lvl="4"/>
            <a:r>
              <a:rPr lang="en-US" altLang="ko-KR" dirty="0"/>
              <a:t>Remember than x</a:t>
            </a:r>
            <a:r>
              <a:rPr lang="en-US" altLang="ko-KR" sz="1100" dirty="0"/>
              <a:t>i </a:t>
            </a:r>
            <a:r>
              <a:rPr lang="en-US" altLang="ko-KR" dirty="0"/>
              <a:t>is a [n x 1] </a:t>
            </a:r>
            <a:r>
              <a:rPr lang="en-US" altLang="ko-KR" dirty="0" smtClean="0"/>
              <a:t>matrix</a:t>
            </a:r>
          </a:p>
          <a:p>
            <a:pPr lvl="4"/>
            <a:endParaRPr lang="en-US" altLang="ko-KR" dirty="0" smtClean="0"/>
          </a:p>
          <a:p>
            <a:pPr lvl="2"/>
            <a:r>
              <a:rPr lang="en-US" altLang="ko-KR" dirty="0"/>
              <a:t>In MATLAB or octave we can implement this as follows; </a:t>
            </a:r>
            <a:br>
              <a:rPr lang="en-US" altLang="ko-KR" dirty="0"/>
            </a:b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07" y="2697005"/>
            <a:ext cx="3029585" cy="9212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23" y="5342148"/>
            <a:ext cx="3883025" cy="5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Algorithm </a:t>
            </a:r>
            <a:r>
              <a:rPr lang="en-US" altLang="ko-KR" dirty="0" smtClean="0"/>
              <a:t>Description</a:t>
            </a:r>
            <a:endParaRPr lang="en-US" altLang="ko-KR" dirty="0"/>
          </a:p>
          <a:p>
            <a:pPr lvl="1"/>
            <a:r>
              <a:rPr lang="en-US" altLang="ko-KR" dirty="0"/>
              <a:t>Compute eigenvectors of matrix </a:t>
            </a:r>
            <a:r>
              <a:rPr lang="en-US" altLang="ko-KR" dirty="0" err="1"/>
              <a:t>Σ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/>
              <a:t>U,S,V] = </a:t>
            </a:r>
            <a:r>
              <a:rPr lang="en-US" altLang="ko-KR" dirty="0" err="1"/>
              <a:t>svd</a:t>
            </a:r>
            <a:r>
              <a:rPr lang="en-US" altLang="ko-KR" dirty="0"/>
              <a:t>(sigma) </a:t>
            </a:r>
          </a:p>
          <a:p>
            <a:pPr lvl="3"/>
            <a:r>
              <a:rPr lang="en-US" altLang="ko-KR" dirty="0" err="1"/>
              <a:t>svd</a:t>
            </a:r>
            <a:r>
              <a:rPr lang="en-US" altLang="ko-KR" dirty="0"/>
              <a:t> = singular value decomposition </a:t>
            </a:r>
          </a:p>
          <a:p>
            <a:pPr lvl="4"/>
            <a:r>
              <a:rPr lang="en-US" altLang="ko-KR" dirty="0"/>
              <a:t>More numerically stable than </a:t>
            </a:r>
            <a:r>
              <a:rPr lang="en-US" altLang="ko-KR" dirty="0" err="1"/>
              <a:t>eig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eig</a:t>
            </a:r>
            <a:r>
              <a:rPr lang="en-US" altLang="ko-KR" dirty="0" smtClean="0"/>
              <a:t> </a:t>
            </a:r>
            <a:r>
              <a:rPr lang="en-US" altLang="ko-KR" dirty="0"/>
              <a:t>= also gives eigenvector </a:t>
            </a:r>
          </a:p>
          <a:p>
            <a:pPr lvl="1"/>
            <a:r>
              <a:rPr lang="en-US" altLang="ko-KR" dirty="0"/>
              <a:t>U,S and V are </a:t>
            </a:r>
            <a:r>
              <a:rPr lang="en-US" altLang="ko-KR" dirty="0" smtClean="0"/>
              <a:t>matrices</a:t>
            </a:r>
            <a:endParaRPr lang="en-US" altLang="ko-KR" dirty="0"/>
          </a:p>
          <a:p>
            <a:pPr lvl="2"/>
            <a:r>
              <a:rPr lang="en-US" altLang="ko-KR" dirty="0" smtClean="0"/>
              <a:t>U </a:t>
            </a:r>
            <a:r>
              <a:rPr lang="en-US" altLang="ko-KR" dirty="0"/>
              <a:t>matrix is also an [n x n] </a:t>
            </a:r>
            <a:r>
              <a:rPr lang="en-US" altLang="ko-KR" dirty="0" smtClean="0"/>
              <a:t>matrix</a:t>
            </a:r>
            <a:endParaRPr lang="en-US" altLang="ko-KR" dirty="0"/>
          </a:p>
          <a:p>
            <a:pPr lvl="2"/>
            <a:r>
              <a:rPr lang="en-US" altLang="ko-KR" dirty="0" smtClean="0"/>
              <a:t>Turns </a:t>
            </a:r>
            <a:r>
              <a:rPr lang="en-US" altLang="ko-KR" dirty="0"/>
              <a:t>out the columns of U are the u vectors we </a:t>
            </a:r>
            <a:r>
              <a:rPr lang="en-US" altLang="ko-KR" dirty="0" smtClean="0"/>
              <a:t>want!	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to reduce a system from n-dimensions to k-dimensions </a:t>
            </a:r>
          </a:p>
          <a:p>
            <a:pPr lvl="3"/>
            <a:r>
              <a:rPr lang="en-US" altLang="ko-KR" dirty="0"/>
              <a:t>Just take the first </a:t>
            </a:r>
            <a:r>
              <a:rPr lang="en-US" altLang="ko-KR" i="1" dirty="0"/>
              <a:t>k-vectors </a:t>
            </a:r>
            <a:r>
              <a:rPr lang="en-US" altLang="ko-KR" dirty="0"/>
              <a:t>from U (first k columns)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4715477"/>
            <a:ext cx="5362133" cy="13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7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Algorithm Description</a:t>
            </a:r>
          </a:p>
          <a:p>
            <a:pPr lvl="1"/>
            <a:r>
              <a:rPr lang="en-US" altLang="ko-KR" dirty="0"/>
              <a:t>Next we need to find some way to change x (which is n dimensional) to z (which is k dimensional)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reduce the </a:t>
            </a:r>
            <a:r>
              <a:rPr lang="en-US" altLang="ko-KR" dirty="0" smtClean="0"/>
              <a:t>dimensionality)</a:t>
            </a:r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first k columns of the u matrix and stack in columns </a:t>
            </a:r>
          </a:p>
          <a:p>
            <a:pPr lvl="3"/>
            <a:r>
              <a:rPr lang="en-US" altLang="ko-KR" dirty="0"/>
              <a:t>n x k matrix - call this </a:t>
            </a:r>
            <a:r>
              <a:rPr lang="en-US" altLang="ko-KR" dirty="0" err="1" smtClean="0"/>
              <a:t>U_reduce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calculate z as follows </a:t>
            </a:r>
          </a:p>
          <a:p>
            <a:pPr lvl="3"/>
            <a:r>
              <a:rPr lang="en-US" altLang="ko-KR" dirty="0"/>
              <a:t>z = (</a:t>
            </a:r>
            <a:r>
              <a:rPr lang="en-US" altLang="ko-KR" dirty="0" err="1" smtClean="0"/>
              <a:t>U_reduce</a:t>
            </a:r>
            <a:r>
              <a:rPr lang="en-US" altLang="ko-KR" dirty="0" smtClean="0"/>
              <a:t>)</a:t>
            </a:r>
            <a:r>
              <a:rPr lang="en-US" altLang="ko-KR" i="1" dirty="0" smtClean="0"/>
              <a:t>T </a:t>
            </a:r>
            <a:r>
              <a:rPr lang="en-US" altLang="ko-KR" dirty="0"/>
              <a:t>* </a:t>
            </a:r>
            <a:r>
              <a:rPr lang="en-US" altLang="ko-KR" dirty="0" smtClean="0"/>
              <a:t>x</a:t>
            </a:r>
          </a:p>
          <a:p>
            <a:pPr lvl="4"/>
            <a:r>
              <a:rPr lang="en-US" altLang="ko-KR" dirty="0" smtClean="0"/>
              <a:t>So </a:t>
            </a:r>
            <a:r>
              <a:rPr lang="en-US" altLang="ko-KR" dirty="0"/>
              <a:t>[k x n] * [n x 1] </a:t>
            </a:r>
          </a:p>
          <a:p>
            <a:pPr lvl="4"/>
            <a:r>
              <a:rPr lang="en-US" altLang="ko-KR" dirty="0"/>
              <a:t>Generates a matrix which is </a:t>
            </a:r>
            <a:endParaRPr lang="en-US" altLang="ko-KR" dirty="0" smtClean="0"/>
          </a:p>
          <a:p>
            <a:pPr lvl="5"/>
            <a:r>
              <a:rPr lang="en-US" altLang="ko-KR" dirty="0" smtClean="0"/>
              <a:t>k*1 </a:t>
            </a:r>
            <a:endParaRPr lang="en-US" altLang="ko-KR" dirty="0"/>
          </a:p>
          <a:p>
            <a:pPr lvl="4"/>
            <a:r>
              <a:rPr lang="en-US" altLang="ko-KR" dirty="0"/>
              <a:t>If that's not witchcraft I don't know what is!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1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Algorithm Description</a:t>
            </a:r>
          </a:p>
          <a:p>
            <a:pPr lvl="1"/>
            <a:r>
              <a:rPr lang="en-US" altLang="ko-KR" dirty="0"/>
              <a:t>Exactly the same as with supervised learning except we're now doing it with unlabeled data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in summary </a:t>
            </a:r>
          </a:p>
          <a:p>
            <a:pPr lvl="2"/>
            <a:r>
              <a:rPr lang="en-US" altLang="ko-KR" dirty="0"/>
              <a:t>Preprocessing</a:t>
            </a:r>
            <a:br>
              <a:rPr lang="en-US" altLang="ko-KR" dirty="0"/>
            </a:br>
            <a:r>
              <a:rPr lang="en-US" altLang="ko-KR" dirty="0"/>
              <a:t>Calculate sigma (covariance matrix)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Calculate </a:t>
            </a:r>
            <a:r>
              <a:rPr lang="en-US" altLang="ko-KR" dirty="0"/>
              <a:t>eigenvectors with </a:t>
            </a:r>
            <a:r>
              <a:rPr lang="en-US" altLang="ko-KR" dirty="0" err="1" smtClean="0"/>
              <a:t>svd</a:t>
            </a:r>
            <a:endParaRPr lang="en-US" altLang="ko-KR" dirty="0"/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k vectors from U (</a:t>
            </a:r>
            <a:r>
              <a:rPr lang="en-US" altLang="ko-KR" dirty="0" err="1" smtClean="0"/>
              <a:t>U_reduce</a:t>
            </a:r>
            <a:r>
              <a:rPr lang="en-US" altLang="ko-KR" dirty="0"/>
              <a:t>= U(:,1:k);)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Calculate </a:t>
            </a:r>
            <a:r>
              <a:rPr lang="en-US" altLang="ko-KR" dirty="0"/>
              <a:t>z (z =</a:t>
            </a:r>
            <a:r>
              <a:rPr lang="en-US" altLang="ko-KR" dirty="0" err="1" smtClean="0"/>
              <a:t>U_reduce</a:t>
            </a:r>
            <a:r>
              <a:rPr lang="en-US" altLang="ko-KR" dirty="0"/>
              <a:t>' * x;) </a:t>
            </a:r>
          </a:p>
          <a:p>
            <a:pPr lvl="1"/>
            <a:r>
              <a:rPr lang="en-US" altLang="ko-KR" dirty="0"/>
              <a:t>No mathematical derivation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Very </a:t>
            </a:r>
            <a:r>
              <a:rPr lang="en-US" altLang="ko-KR" dirty="0"/>
              <a:t>complicated </a:t>
            </a:r>
          </a:p>
          <a:p>
            <a:pPr lvl="2"/>
            <a:r>
              <a:rPr lang="en-US" altLang="ko-KR" dirty="0"/>
              <a:t>But it works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2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Reconstruction from Compressed Representation </a:t>
            </a:r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have an example as follows </a:t>
            </a:r>
          </a:p>
          <a:p>
            <a:pPr lvl="2"/>
            <a:r>
              <a:rPr lang="en-US" altLang="ko-KR" dirty="0"/>
              <a:t>We have our examples (x</a:t>
            </a:r>
            <a:r>
              <a:rPr lang="en-US" altLang="ko-KR" sz="1100" dirty="0"/>
              <a:t>1</a:t>
            </a:r>
            <a:r>
              <a:rPr lang="en-US" altLang="ko-KR" dirty="0"/>
              <a:t>, x</a:t>
            </a:r>
            <a:r>
              <a:rPr lang="en-US" altLang="ko-KR" sz="1100" dirty="0"/>
              <a:t>2 </a:t>
            </a:r>
            <a:r>
              <a:rPr lang="en-US" altLang="ko-KR" dirty="0"/>
              <a:t>etc.)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</a:t>
            </a:r>
            <a:r>
              <a:rPr lang="en-US" altLang="ko-KR" dirty="0"/>
              <a:t>onto z-surface </a:t>
            </a:r>
          </a:p>
          <a:p>
            <a:pPr lvl="2"/>
            <a:r>
              <a:rPr lang="en-US" altLang="ko-KR" dirty="0"/>
              <a:t>Given a point z</a:t>
            </a:r>
            <a:r>
              <a:rPr lang="en-US" altLang="ko-KR" sz="1100" dirty="0"/>
              <a:t>1</a:t>
            </a:r>
            <a:r>
              <a:rPr lang="en-US" altLang="ko-KR" dirty="0"/>
              <a:t>, how can we go back to the 2D space? </a:t>
            </a:r>
          </a:p>
          <a:p>
            <a:pPr lvl="1"/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9" y="3112277"/>
            <a:ext cx="3256961" cy="30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Reconstruction from Compressed Representation </a:t>
            </a:r>
          </a:p>
          <a:p>
            <a:pPr lvl="1"/>
            <a:r>
              <a:rPr lang="en-US" altLang="ko-KR" dirty="0"/>
              <a:t>Considering </a:t>
            </a:r>
          </a:p>
          <a:p>
            <a:pPr lvl="2"/>
            <a:r>
              <a:rPr lang="en-US" altLang="ko-KR" dirty="0"/>
              <a:t>z (vector) = (</a:t>
            </a:r>
            <a:r>
              <a:rPr lang="en-US" altLang="ko-KR" dirty="0" err="1" smtClean="0"/>
              <a:t>U_reduce</a:t>
            </a:r>
            <a:r>
              <a:rPr lang="en-US" altLang="ko-KR" dirty="0" smtClean="0"/>
              <a:t>)</a:t>
            </a:r>
            <a:r>
              <a:rPr lang="en-US" altLang="ko-KR" i="1" dirty="0" smtClean="0"/>
              <a:t>T </a:t>
            </a:r>
            <a:r>
              <a:rPr lang="en-US" altLang="ko-KR" dirty="0"/>
              <a:t>* </a:t>
            </a:r>
            <a:r>
              <a:rPr lang="en-US" altLang="ko-KR" dirty="0" smtClean="0"/>
              <a:t>x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go in the opposite direction we must do </a:t>
            </a:r>
          </a:p>
          <a:p>
            <a:pPr lvl="2"/>
            <a:r>
              <a:rPr lang="en-US" altLang="ko-KR" dirty="0" err="1" smtClean="0"/>
              <a:t>X_approx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 smtClean="0"/>
              <a:t>U_reduce</a:t>
            </a:r>
            <a:r>
              <a:rPr lang="en-US" altLang="ko-KR" dirty="0" smtClean="0"/>
              <a:t> </a:t>
            </a:r>
            <a:r>
              <a:rPr lang="en-US" altLang="ko-KR" dirty="0"/>
              <a:t>* </a:t>
            </a:r>
            <a:r>
              <a:rPr lang="en-US" altLang="ko-KR" dirty="0" smtClean="0"/>
              <a:t>z</a:t>
            </a:r>
          </a:p>
          <a:p>
            <a:pPr lvl="3"/>
            <a:r>
              <a:rPr lang="en-US" altLang="ko-KR" dirty="0" smtClean="0"/>
              <a:t>To </a:t>
            </a:r>
            <a:r>
              <a:rPr lang="en-US" altLang="ko-KR" dirty="0"/>
              <a:t>consider dimensions (and prove this really works) </a:t>
            </a:r>
          </a:p>
          <a:p>
            <a:pPr lvl="4"/>
            <a:r>
              <a:rPr lang="en-US" altLang="ko-KR" dirty="0" err="1" smtClean="0"/>
              <a:t>U_reduce</a:t>
            </a:r>
            <a:r>
              <a:rPr lang="en-US" altLang="ko-KR" dirty="0" smtClean="0"/>
              <a:t> </a:t>
            </a:r>
            <a:r>
              <a:rPr lang="en-US" altLang="ko-KR" dirty="0"/>
              <a:t>= [n x k] </a:t>
            </a:r>
          </a:p>
          <a:p>
            <a:pPr lvl="4"/>
            <a:r>
              <a:rPr lang="en-US" altLang="ko-KR" dirty="0"/>
              <a:t>z [k * 1]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So </a:t>
            </a:r>
            <a:endParaRPr lang="en-US" altLang="ko-KR" dirty="0"/>
          </a:p>
          <a:p>
            <a:pPr lvl="4"/>
            <a:r>
              <a:rPr lang="en-US" altLang="ko-KR" dirty="0" err="1" smtClean="0"/>
              <a:t>X_approx</a:t>
            </a:r>
            <a:r>
              <a:rPr lang="en-US" altLang="ko-KR" dirty="0" smtClean="0"/>
              <a:t> </a:t>
            </a:r>
            <a:r>
              <a:rPr lang="en-US" altLang="ko-KR" dirty="0"/>
              <a:t>= [n x 1]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31" y="3696731"/>
            <a:ext cx="3044032" cy="23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Choosing the number of Principle Components </a:t>
            </a:r>
          </a:p>
          <a:p>
            <a:pPr lvl="1"/>
            <a:r>
              <a:rPr lang="en-US" altLang="ko-KR" dirty="0" smtClean="0"/>
              <a:t>How </a:t>
            </a:r>
            <a:r>
              <a:rPr lang="en-US" altLang="ko-KR" dirty="0"/>
              <a:t>do we chose </a:t>
            </a:r>
            <a:r>
              <a:rPr lang="en-US" altLang="ko-KR" i="1" dirty="0"/>
              <a:t>k 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dirty="0" smtClean="0"/>
              <a:t>k </a:t>
            </a:r>
            <a:r>
              <a:rPr lang="en-US" altLang="ko-KR" dirty="0"/>
              <a:t>= number of principle components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Guidelines </a:t>
            </a:r>
            <a:r>
              <a:rPr lang="en-US" altLang="ko-KR" dirty="0"/>
              <a:t>about how to chose k for PCA </a:t>
            </a:r>
          </a:p>
          <a:p>
            <a:pPr lvl="1"/>
            <a:r>
              <a:rPr lang="en-US" altLang="ko-KR" dirty="0"/>
              <a:t>To chose k think about how PCA </a:t>
            </a:r>
            <a:r>
              <a:rPr lang="en-US" altLang="ko-KR" dirty="0" smtClean="0"/>
              <a:t>works</a:t>
            </a:r>
          </a:p>
          <a:p>
            <a:pPr lvl="2"/>
            <a:r>
              <a:rPr lang="en-US" altLang="ko-KR" dirty="0" smtClean="0"/>
              <a:t>PCA </a:t>
            </a:r>
            <a:r>
              <a:rPr lang="en-US" altLang="ko-KR" dirty="0"/>
              <a:t>tries to minimize averaged squared projection error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Total variation in data can be defined as the average over data saying how far are the training examples from the origin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09" y="3401960"/>
            <a:ext cx="4345941" cy="992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5011443"/>
            <a:ext cx="2603500" cy="8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Choosing the number of Principle Components </a:t>
            </a:r>
            <a:endParaRPr lang="en-US" altLang="ko-KR" dirty="0"/>
          </a:p>
          <a:p>
            <a:pPr lvl="1"/>
            <a:r>
              <a:rPr lang="en-US" altLang="ko-KR" dirty="0"/>
              <a:t>When we're choosing k typical to use something like this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en-US" altLang="ko-KR" dirty="0" smtClean="0"/>
              <a:t>Ratio </a:t>
            </a:r>
            <a:r>
              <a:rPr lang="en-US" altLang="ko-KR" dirty="0"/>
              <a:t>between averaged squared projection error with total variation in data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Want </a:t>
            </a:r>
            <a:r>
              <a:rPr lang="en-US" altLang="ko-KR" dirty="0"/>
              <a:t>ratio to be small - means we retain 99% of the variance </a:t>
            </a:r>
          </a:p>
          <a:p>
            <a:pPr lvl="2"/>
            <a:r>
              <a:rPr lang="en-US" altLang="ko-KR" dirty="0"/>
              <a:t>If it's small (0) then this is because the numerator is small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 </a:t>
            </a:r>
            <a:r>
              <a:rPr lang="en-US" altLang="ko-KR" dirty="0"/>
              <a:t>numerator is small when xi = </a:t>
            </a:r>
            <a:r>
              <a:rPr lang="en-US" altLang="ko-KR" dirty="0" err="1"/>
              <a:t>xapproxi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i.e. we lose very little information in the dimensionality reduction, so when we decompress we </a:t>
            </a:r>
            <a:r>
              <a:rPr lang="en-US" altLang="ko-KR" dirty="0" smtClean="0"/>
              <a:t>regenerate </a:t>
            </a:r>
            <a:r>
              <a:rPr lang="en-US" altLang="ko-KR" dirty="0"/>
              <a:t>the same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72" y="2571750"/>
            <a:ext cx="6250145" cy="10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Choosing the number of Principle Components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24" y="2514023"/>
            <a:ext cx="4081351" cy="30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Applications of PCA </a:t>
            </a:r>
            <a:endParaRPr lang="en-US" altLang="ko-KR" b="1" dirty="0" smtClean="0"/>
          </a:p>
          <a:p>
            <a:pPr lvl="1"/>
            <a:r>
              <a:rPr lang="en-US" altLang="ko-KR" b="1" dirty="0"/>
              <a:t>Compression </a:t>
            </a:r>
            <a:endParaRPr lang="en-US" altLang="ko-KR" dirty="0"/>
          </a:p>
          <a:p>
            <a:pPr lvl="2"/>
            <a:r>
              <a:rPr lang="en-US" altLang="ko-KR" dirty="0" smtClean="0"/>
              <a:t>Why</a:t>
            </a:r>
          </a:p>
          <a:p>
            <a:pPr lvl="3"/>
            <a:r>
              <a:rPr lang="en-US" altLang="ko-KR" dirty="0" smtClean="0"/>
              <a:t>Reduce </a:t>
            </a:r>
            <a:r>
              <a:rPr lang="en-US" altLang="ko-KR" dirty="0"/>
              <a:t>memory/disk needed to store data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Speed </a:t>
            </a:r>
            <a:r>
              <a:rPr lang="en-US" altLang="ko-KR" dirty="0"/>
              <a:t>up learning algorithm </a:t>
            </a:r>
          </a:p>
          <a:p>
            <a:pPr lvl="2"/>
            <a:r>
              <a:rPr lang="en-US" altLang="ko-KR" dirty="0"/>
              <a:t>How do we chose k</a:t>
            </a:r>
            <a:r>
              <a:rPr lang="en-US" altLang="ko-KR" dirty="0" smtClean="0"/>
              <a:t>?</a:t>
            </a:r>
          </a:p>
          <a:p>
            <a:pPr lvl="3"/>
            <a:r>
              <a:rPr lang="en-US" altLang="ko-KR" dirty="0" smtClean="0"/>
              <a:t>% </a:t>
            </a:r>
            <a:r>
              <a:rPr lang="en-US" altLang="ko-KR" dirty="0"/>
              <a:t>of variance retained </a:t>
            </a:r>
          </a:p>
          <a:p>
            <a:pPr lvl="1"/>
            <a:r>
              <a:rPr lang="en-US" altLang="ko-KR" b="1" dirty="0"/>
              <a:t>Visualization </a:t>
            </a:r>
            <a:endParaRPr lang="en-US" altLang="ko-KR" dirty="0"/>
          </a:p>
          <a:p>
            <a:pPr lvl="2"/>
            <a:r>
              <a:rPr lang="en-US" altLang="ko-KR" dirty="0"/>
              <a:t>Typically chose k =2 or k = 3 </a:t>
            </a:r>
          </a:p>
          <a:p>
            <a:pPr lvl="2"/>
            <a:r>
              <a:rPr lang="en-US" altLang="ko-KR" dirty="0"/>
              <a:t>Because we can plot these values!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9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Unsupervised learning</a:t>
            </a:r>
          </a:p>
          <a:p>
            <a:pPr lvl="1"/>
            <a:r>
              <a:rPr lang="en-US" altLang="ko-KR" dirty="0"/>
              <a:t>Talk about </a:t>
            </a:r>
            <a:r>
              <a:rPr lang="en-US" altLang="ko-KR" dirty="0" smtClean="0">
                <a:solidFill>
                  <a:srgbClr val="FF0000"/>
                </a:solidFill>
              </a:rPr>
              <a:t>clustering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Learning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FF0000"/>
                </a:solidFill>
              </a:rPr>
              <a:t>unlabeled data </a:t>
            </a:r>
          </a:p>
          <a:p>
            <a:pPr lvl="1"/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</a:p>
          <a:p>
            <a:pPr lvl="2"/>
            <a:r>
              <a:rPr lang="en-US" altLang="ko-KR" dirty="0" smtClean="0"/>
              <a:t>Useful </a:t>
            </a:r>
            <a:r>
              <a:rPr lang="en-US" altLang="ko-KR" dirty="0"/>
              <a:t>to contras with supervised learning </a:t>
            </a:r>
          </a:p>
          <a:p>
            <a:pPr lvl="1"/>
            <a:r>
              <a:rPr lang="en-US" altLang="ko-KR" dirty="0"/>
              <a:t>Compare and contrast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Supervised </a:t>
            </a:r>
            <a:r>
              <a:rPr lang="en-US" altLang="ko-KR" dirty="0"/>
              <a:t>learning </a:t>
            </a:r>
          </a:p>
          <a:p>
            <a:pPr lvl="3"/>
            <a:r>
              <a:rPr lang="en-US" altLang="ko-KR" dirty="0"/>
              <a:t>Given </a:t>
            </a:r>
            <a:r>
              <a:rPr lang="en-US" altLang="ko-KR" dirty="0">
                <a:solidFill>
                  <a:srgbClr val="FF0000"/>
                </a:solidFill>
              </a:rPr>
              <a:t>a set of labels</a:t>
            </a:r>
            <a:r>
              <a:rPr lang="en-US" altLang="ko-KR" dirty="0"/>
              <a:t>, fit a hypothesis to </a:t>
            </a:r>
            <a:r>
              <a:rPr lang="en-US" altLang="ko-KR" dirty="0" smtClean="0"/>
              <a:t>it</a:t>
            </a:r>
          </a:p>
          <a:p>
            <a:pPr lvl="2"/>
            <a:r>
              <a:rPr lang="en-US" altLang="ko-KR" dirty="0" smtClean="0"/>
              <a:t>Unsupervised </a:t>
            </a:r>
            <a:r>
              <a:rPr lang="en-US" altLang="ko-KR" dirty="0"/>
              <a:t>learning </a:t>
            </a:r>
          </a:p>
          <a:p>
            <a:pPr lvl="3"/>
            <a:r>
              <a:rPr lang="en-US" altLang="ko-KR" dirty="0"/>
              <a:t>Try and determining </a:t>
            </a:r>
            <a:r>
              <a:rPr lang="en-US" altLang="ko-KR" dirty="0">
                <a:solidFill>
                  <a:srgbClr val="FF0000"/>
                </a:solidFill>
              </a:rPr>
              <a:t>structure</a:t>
            </a:r>
            <a:r>
              <a:rPr lang="en-US" altLang="ko-KR" dirty="0"/>
              <a:t> in the data </a:t>
            </a:r>
          </a:p>
          <a:p>
            <a:pPr lvl="3"/>
            <a:r>
              <a:rPr lang="en-US" altLang="ko-KR" dirty="0"/>
              <a:t>Clustering algorithm groups data together based on </a:t>
            </a:r>
            <a:r>
              <a:rPr lang="en-US" altLang="ko-KR" dirty="0">
                <a:solidFill>
                  <a:srgbClr val="FF0000"/>
                </a:solidFill>
              </a:rPr>
              <a:t>data features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clustering good for </a:t>
            </a:r>
          </a:p>
          <a:p>
            <a:pPr lvl="2"/>
            <a:r>
              <a:rPr lang="en-US" altLang="ko-KR" dirty="0"/>
              <a:t>Market segmentation - group customers into different market </a:t>
            </a:r>
            <a:r>
              <a:rPr lang="en-US" altLang="ko-KR" dirty="0" smtClean="0"/>
              <a:t>segments</a:t>
            </a:r>
          </a:p>
          <a:p>
            <a:pPr lvl="2"/>
            <a:r>
              <a:rPr lang="en-US" altLang="ko-KR" dirty="0" smtClean="0"/>
              <a:t>Social </a:t>
            </a:r>
            <a:r>
              <a:rPr lang="en-US" altLang="ko-KR" dirty="0"/>
              <a:t>network analysis - Facebook "</a:t>
            </a:r>
            <a:r>
              <a:rPr lang="en-US" altLang="ko-KR" dirty="0" smtClean="0"/>
              <a:t>smart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lists”</a:t>
            </a:r>
          </a:p>
          <a:p>
            <a:pPr lvl="2"/>
            <a:r>
              <a:rPr lang="en-US" altLang="ko-KR" dirty="0" smtClean="0"/>
              <a:t>Organizing </a:t>
            </a:r>
            <a:r>
              <a:rPr lang="en-US" altLang="ko-KR" dirty="0"/>
              <a:t>computer clusters and data centers for network layout and location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Astronomical </a:t>
            </a:r>
            <a:r>
              <a:rPr lang="en-US" altLang="ko-KR" dirty="0"/>
              <a:t>data analysis - Understanding galaxy formation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4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Unsupervised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Clustering</a:t>
            </a: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Dimensionality Reduction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Principal Component Analysis (PCA)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Applying PCA</a:t>
            </a:r>
          </a:p>
          <a:p>
            <a:r>
              <a:rPr lang="en-US" altLang="ko-KR" dirty="0" smtClean="0"/>
              <a:t>Anomaly Detection</a:t>
            </a:r>
          </a:p>
          <a:p>
            <a:pPr lvl="1"/>
            <a:r>
              <a:rPr lang="en-US" altLang="ko-KR" dirty="0" smtClean="0"/>
              <a:t>Density Estimation</a:t>
            </a:r>
          </a:p>
          <a:p>
            <a:pPr lvl="1"/>
            <a:r>
              <a:rPr lang="en-US" altLang="ko-KR" dirty="0" smtClean="0"/>
              <a:t>Building an Anomaly Detection System</a:t>
            </a:r>
          </a:p>
          <a:p>
            <a:pPr lvl="1"/>
            <a:r>
              <a:rPr lang="en-US" altLang="ko-KR" dirty="0" smtClean="0"/>
              <a:t>Multivariate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88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 smtClean="0"/>
              <a:t>Anomaly detection - problem motivation </a:t>
            </a:r>
          </a:p>
          <a:p>
            <a:pPr lvl="1"/>
            <a:r>
              <a:rPr lang="en-US" altLang="ko-KR" dirty="0"/>
              <a:t>Anomaly detection is a reasonably commonly used type of machine learning application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Can </a:t>
            </a:r>
            <a:r>
              <a:rPr lang="en-US" altLang="ko-KR" dirty="0"/>
              <a:t>be thought of as a solution to an unsupervised learning </a:t>
            </a:r>
            <a:r>
              <a:rPr lang="en-US" altLang="ko-KR" dirty="0" smtClean="0"/>
              <a:t>problem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has aspects of supervised learning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anomaly </a:t>
            </a:r>
            <a:r>
              <a:rPr lang="en-US" altLang="ko-KR" dirty="0" smtClean="0"/>
              <a:t>detection?</a:t>
            </a:r>
          </a:p>
          <a:p>
            <a:pPr lvl="2"/>
            <a:r>
              <a:rPr lang="en-US" altLang="ko-KR" dirty="0" smtClean="0"/>
              <a:t>Imagine </a:t>
            </a:r>
            <a:r>
              <a:rPr lang="en-US" altLang="ko-KR" dirty="0"/>
              <a:t>you're an aircraft engine </a:t>
            </a:r>
            <a:r>
              <a:rPr lang="en-US" altLang="ko-KR" dirty="0" smtClean="0"/>
              <a:t>manufacturer</a:t>
            </a:r>
          </a:p>
          <a:p>
            <a:pPr lvl="2"/>
            <a:r>
              <a:rPr lang="en-US" altLang="ko-KR" dirty="0" smtClean="0"/>
              <a:t>As </a:t>
            </a:r>
            <a:r>
              <a:rPr lang="en-US" altLang="ko-KR" dirty="0"/>
              <a:t>engines roll off your assembly line you're doing QA </a:t>
            </a:r>
          </a:p>
          <a:p>
            <a:pPr lvl="2"/>
            <a:r>
              <a:rPr lang="en-US" altLang="ko-KR" dirty="0"/>
              <a:t>Measure some features from engines (e.g. heat generated and vibration) </a:t>
            </a:r>
          </a:p>
          <a:p>
            <a:pPr lvl="1"/>
            <a:r>
              <a:rPr lang="en-US" altLang="ko-KR" dirty="0"/>
              <a:t>You now have a dataset of x1 to </a:t>
            </a:r>
            <a:r>
              <a:rPr lang="en-US" altLang="ko-KR" dirty="0" err="1"/>
              <a:t>xm</a:t>
            </a:r>
            <a:r>
              <a:rPr lang="en-US" altLang="ko-KR" dirty="0"/>
              <a:t> (i.e. </a:t>
            </a:r>
            <a:r>
              <a:rPr lang="en-US" altLang="ko-KR" i="1" dirty="0"/>
              <a:t>m </a:t>
            </a:r>
            <a:r>
              <a:rPr lang="en-US" altLang="ko-KR" dirty="0"/>
              <a:t>engines were tested)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plot that dataset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4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Anomaly detection - problem motivation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plot that </a:t>
            </a:r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We have a dataset which contains </a:t>
            </a:r>
            <a:r>
              <a:rPr lang="en-US" altLang="ko-KR" b="1" dirty="0">
                <a:solidFill>
                  <a:srgbClr val="FF0000"/>
                </a:solidFill>
              </a:rPr>
              <a:t>normal</a:t>
            </a:r>
            <a:r>
              <a:rPr lang="en-US" altLang="ko-KR" b="1" dirty="0"/>
              <a:t> </a:t>
            </a:r>
            <a:r>
              <a:rPr lang="en-US" altLang="ko-KR" dirty="0"/>
              <a:t>(data) </a:t>
            </a:r>
          </a:p>
          <a:p>
            <a:pPr lvl="2"/>
            <a:r>
              <a:rPr lang="en-US" altLang="ko-KR" dirty="0"/>
              <a:t>How we ensure they're normal is up to us </a:t>
            </a:r>
          </a:p>
          <a:p>
            <a:pPr lvl="2"/>
            <a:r>
              <a:rPr lang="en-US" altLang="ko-KR" dirty="0"/>
              <a:t>In reality it's OK if there are a few which aren't actually </a:t>
            </a:r>
            <a:r>
              <a:rPr lang="en-US" altLang="ko-KR" dirty="0" smtClean="0"/>
              <a:t>normal</a:t>
            </a:r>
          </a:p>
          <a:p>
            <a:pPr lvl="1"/>
            <a:r>
              <a:rPr lang="en-US" altLang="ko-KR" dirty="0" smtClean="0"/>
              <a:t>Using </a:t>
            </a:r>
            <a:r>
              <a:rPr lang="en-US" altLang="ko-KR" dirty="0"/>
              <a:t>that dataset as a reference point we can see if other examples are </a:t>
            </a:r>
            <a:r>
              <a:rPr lang="en-US" altLang="ko-KR" b="1" dirty="0">
                <a:solidFill>
                  <a:srgbClr val="FF0000"/>
                </a:solidFill>
              </a:rPr>
              <a:t>anomalous</a:t>
            </a:r>
            <a:r>
              <a:rPr lang="en-US" altLang="ko-KR" b="1" dirty="0"/>
              <a:t>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337989" y="2438838"/>
            <a:ext cx="6341021" cy="2198289"/>
            <a:chOff x="1679028" y="3282294"/>
            <a:chExt cx="6341021" cy="21982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29" y="3282294"/>
              <a:ext cx="3302120" cy="2188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8" y="3282294"/>
              <a:ext cx="2928517" cy="2198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750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- problem motivation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How </a:t>
            </a:r>
            <a:r>
              <a:rPr lang="en-US" altLang="ko-KR" dirty="0"/>
              <a:t>do we do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2"/>
            <a:r>
              <a:rPr lang="en-US" altLang="ko-KR" dirty="0" smtClean="0"/>
              <a:t>First</a:t>
            </a:r>
            <a:r>
              <a:rPr lang="en-US" altLang="ko-KR" dirty="0"/>
              <a:t>, using our training dataset we build a model </a:t>
            </a:r>
          </a:p>
          <a:p>
            <a:pPr lvl="3"/>
            <a:r>
              <a:rPr lang="en-US" altLang="ko-KR" dirty="0"/>
              <a:t>We can access this model using </a:t>
            </a:r>
            <a:r>
              <a:rPr lang="en-US" altLang="ko-KR" b="1" dirty="0" smtClean="0"/>
              <a:t>p(x)</a:t>
            </a:r>
          </a:p>
          <a:p>
            <a:pPr lvl="3"/>
            <a:r>
              <a:rPr lang="en-US" altLang="ko-KR" dirty="0" smtClean="0"/>
              <a:t>This </a:t>
            </a:r>
            <a:r>
              <a:rPr lang="en-US" altLang="ko-KR" dirty="0"/>
              <a:t>asks, "What is the probability that example x is normal" </a:t>
            </a:r>
          </a:p>
          <a:p>
            <a:pPr lvl="2"/>
            <a:r>
              <a:rPr lang="en-US" altLang="ko-KR" dirty="0"/>
              <a:t>Having built a </a:t>
            </a:r>
            <a:r>
              <a:rPr lang="en-US" altLang="ko-KR" dirty="0" smtClean="0"/>
              <a:t>model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--&gt; flag this as an </a:t>
            </a:r>
            <a:r>
              <a:rPr lang="en-US" altLang="ko-KR" dirty="0" smtClean="0"/>
              <a:t>anomaly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--&gt; this is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 err="1" smtClean="0"/>
              <a:t>ε</a:t>
            </a:r>
            <a:r>
              <a:rPr lang="en-US" altLang="ko-KR" dirty="0" smtClean="0"/>
              <a:t> </a:t>
            </a:r>
            <a:r>
              <a:rPr lang="en-US" altLang="ko-KR" dirty="0"/>
              <a:t>is some threshold probability value which we define, depending on how sure we need/want to be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9" y="4532455"/>
            <a:ext cx="2289941" cy="17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Anomaly detection - problem motivation</a:t>
            </a:r>
            <a:endParaRPr lang="en-US" altLang="ko-KR" dirty="0"/>
          </a:p>
          <a:p>
            <a:r>
              <a:rPr lang="en-US" altLang="ko-KR" b="1" dirty="0"/>
              <a:t>Applications </a:t>
            </a:r>
            <a:endParaRPr lang="en-US" altLang="ko-KR" dirty="0"/>
          </a:p>
          <a:p>
            <a:pPr lvl="1"/>
            <a:r>
              <a:rPr lang="en-US" altLang="ko-KR" dirty="0"/>
              <a:t>Fraud </a:t>
            </a:r>
            <a:r>
              <a:rPr lang="en-US" altLang="ko-KR" dirty="0" smtClean="0"/>
              <a:t>detection</a:t>
            </a:r>
          </a:p>
          <a:p>
            <a:pPr lvl="2"/>
            <a:r>
              <a:rPr lang="en-US" altLang="ko-KR" dirty="0" smtClean="0"/>
              <a:t>Users </a:t>
            </a:r>
            <a:r>
              <a:rPr lang="en-US" altLang="ko-KR" dirty="0"/>
              <a:t>have activity associated with them, such as </a:t>
            </a:r>
          </a:p>
          <a:p>
            <a:pPr lvl="3"/>
            <a:r>
              <a:rPr lang="en-US" altLang="ko-KR" dirty="0"/>
              <a:t>Length on time on-line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Location </a:t>
            </a:r>
            <a:r>
              <a:rPr lang="en-US" altLang="ko-KR" dirty="0"/>
              <a:t>of login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Spending </a:t>
            </a:r>
            <a:r>
              <a:rPr lang="en-US" altLang="ko-KR" dirty="0"/>
              <a:t>frequency </a:t>
            </a:r>
          </a:p>
          <a:p>
            <a:pPr lvl="2"/>
            <a:r>
              <a:rPr lang="en-US" altLang="ko-KR" dirty="0"/>
              <a:t>Using this data we can build a model of what normal users' activity is </a:t>
            </a:r>
            <a:r>
              <a:rPr lang="en-US" altLang="ko-KR" dirty="0" smtClean="0"/>
              <a:t>like</a:t>
            </a:r>
            <a:endParaRPr lang="en-US" altLang="ko-KR" dirty="0"/>
          </a:p>
          <a:p>
            <a:pPr lvl="1"/>
            <a:r>
              <a:rPr lang="en-US" altLang="ko-KR" dirty="0" smtClean="0"/>
              <a:t>Manufacturing </a:t>
            </a:r>
          </a:p>
          <a:p>
            <a:pPr lvl="1"/>
            <a:r>
              <a:rPr lang="en-US" altLang="ko-KR" dirty="0" smtClean="0"/>
              <a:t>Monitoring </a:t>
            </a:r>
            <a:r>
              <a:rPr lang="en-US" altLang="ko-KR" dirty="0"/>
              <a:t>computers in data center </a:t>
            </a:r>
          </a:p>
          <a:p>
            <a:pPr lvl="2"/>
            <a:r>
              <a:rPr lang="en-US" altLang="ko-KR" dirty="0"/>
              <a:t>If you have many machines in a cluster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Computer </a:t>
            </a:r>
            <a:r>
              <a:rPr lang="en-US" altLang="ko-KR" dirty="0"/>
              <a:t>features of machine </a:t>
            </a:r>
          </a:p>
          <a:p>
            <a:pPr lvl="3"/>
            <a:r>
              <a:rPr lang="en-US" altLang="ko-KR" dirty="0"/>
              <a:t>x1 = memory use</a:t>
            </a:r>
            <a:br>
              <a:rPr lang="en-US" altLang="ko-KR" dirty="0"/>
            </a:br>
            <a:r>
              <a:rPr lang="en-US" altLang="ko-KR" dirty="0"/>
              <a:t>x2 = number of disk accesses/sec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load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CPU load/network traffic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75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(optional) </a:t>
            </a:r>
            <a:endParaRPr lang="en-US" altLang="ko-KR" dirty="0" smtClean="0"/>
          </a:p>
          <a:p>
            <a:pPr lvl="1"/>
            <a:r>
              <a:rPr lang="en-US" altLang="ko-KR" dirty="0"/>
              <a:t>Also called the </a:t>
            </a:r>
            <a:r>
              <a:rPr lang="en-US" altLang="ko-KR" b="1" dirty="0"/>
              <a:t>normal distribution </a:t>
            </a:r>
            <a:endParaRPr lang="en-US" altLang="ko-KR" dirty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x (data set) is made up of real numbers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μ </a:t>
            </a:r>
          </a:p>
          <a:p>
            <a:pPr lvl="2"/>
            <a:r>
              <a:rPr lang="en-US" altLang="ko-KR" dirty="0"/>
              <a:t>Variance is </a:t>
            </a:r>
            <a:r>
              <a:rPr lang="en-US" altLang="ko-KR" dirty="0" smtClean="0"/>
              <a:t>σ^2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is also called the </a:t>
            </a:r>
            <a:r>
              <a:rPr lang="en-US" altLang="ko-KR" b="1" dirty="0"/>
              <a:t>standard deviation </a:t>
            </a:r>
            <a:r>
              <a:rPr lang="en-US" altLang="ko-KR" dirty="0"/>
              <a:t>- specifies the width of the Gaussian probability </a:t>
            </a:r>
          </a:p>
          <a:p>
            <a:pPr lvl="2"/>
            <a:r>
              <a:rPr lang="en-US" altLang="ko-KR" dirty="0"/>
              <a:t>The data has a Gaussian distribution </a:t>
            </a:r>
          </a:p>
          <a:p>
            <a:pPr lvl="1"/>
            <a:r>
              <a:rPr lang="en-US" altLang="ko-KR" dirty="0"/>
              <a:t>Then we can write this ~ </a:t>
            </a:r>
            <a:r>
              <a:rPr lang="en-US" altLang="ko-KR" i="1" dirty="0" smtClean="0"/>
              <a:t>N(</a:t>
            </a:r>
            <a:r>
              <a:rPr lang="en-US" altLang="ko-KR" dirty="0" smtClean="0"/>
              <a:t>μ,σ^2 )</a:t>
            </a:r>
          </a:p>
          <a:p>
            <a:pPr lvl="2"/>
            <a:r>
              <a:rPr lang="en-US" altLang="ko-KR" dirty="0" smtClean="0"/>
              <a:t>~ </a:t>
            </a:r>
            <a:r>
              <a:rPr lang="en-US" altLang="ko-KR" dirty="0"/>
              <a:t>means = is distributed </a:t>
            </a:r>
            <a:r>
              <a:rPr lang="en-US" altLang="ko-KR" dirty="0" smtClean="0"/>
              <a:t>as</a:t>
            </a:r>
          </a:p>
          <a:p>
            <a:pPr lvl="2"/>
            <a:r>
              <a:rPr lang="en-US" altLang="ko-KR" i="1" dirty="0" smtClean="0"/>
              <a:t>N </a:t>
            </a:r>
            <a:r>
              <a:rPr lang="en-US" altLang="ko-KR" dirty="0"/>
              <a:t>(should really be "script" N (even curlier!) -&gt; means normal distribution </a:t>
            </a:r>
          </a:p>
          <a:p>
            <a:pPr lvl="2"/>
            <a:r>
              <a:rPr lang="en-US" altLang="ko-KR" dirty="0"/>
              <a:t>μ, </a:t>
            </a:r>
            <a:r>
              <a:rPr lang="en-US" altLang="ko-KR" dirty="0" smtClean="0"/>
              <a:t>σ^2 </a:t>
            </a:r>
            <a:r>
              <a:rPr lang="en-US" altLang="ko-KR" dirty="0"/>
              <a:t>represent the mean and variance, respectively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These </a:t>
            </a:r>
            <a:r>
              <a:rPr lang="en-US" altLang="ko-KR" dirty="0"/>
              <a:t>are the two parameters a Gaussian means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22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/>
              <a:t>Gaussian equation </a:t>
            </a:r>
            <a:r>
              <a:rPr lang="en-US" altLang="ko-KR" dirty="0" smtClean="0"/>
              <a:t>is</a:t>
            </a:r>
            <a:endParaRPr lang="en-US" altLang="ko-KR" dirty="0"/>
          </a:p>
          <a:p>
            <a:pPr lvl="1"/>
            <a:r>
              <a:rPr lang="en-US" altLang="ko-KR" dirty="0" smtClean="0"/>
              <a:t>P(x </a:t>
            </a:r>
            <a:r>
              <a:rPr lang="en-US" altLang="ko-KR" dirty="0"/>
              <a:t>: μ , σ2) (probability of x, parameterized by the mean and squared variance)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07" y="3993304"/>
            <a:ext cx="3141717" cy="214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23" y="2912130"/>
            <a:ext cx="2370887" cy="10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algorithm </a:t>
            </a:r>
            <a:endParaRPr lang="en-US" altLang="ko-KR" dirty="0"/>
          </a:p>
          <a:p>
            <a:pPr lvl="1"/>
            <a:r>
              <a:rPr lang="en-US" altLang="ko-KR" dirty="0"/>
              <a:t>Unlabeled training set of m examples </a:t>
            </a:r>
          </a:p>
          <a:p>
            <a:pPr lvl="1"/>
            <a:r>
              <a:rPr lang="en-US" altLang="ko-KR" dirty="0"/>
              <a:t>Data = {x1, x2, ..., </a:t>
            </a:r>
            <a:r>
              <a:rPr lang="en-US" altLang="ko-KR" dirty="0" err="1"/>
              <a:t>xm</a:t>
            </a:r>
            <a:r>
              <a:rPr lang="en-US" altLang="ko-KR" dirty="0"/>
              <a:t> 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2"/>
            <a:r>
              <a:rPr lang="en-US" altLang="ko-KR" dirty="0" smtClean="0"/>
              <a:t>Each </a:t>
            </a:r>
            <a:r>
              <a:rPr lang="en-US" altLang="ko-KR" dirty="0"/>
              <a:t>example is an n-dimensional vector (i.e. a feature </a:t>
            </a:r>
            <a:r>
              <a:rPr lang="en-US" altLang="ko-KR" dirty="0" smtClean="0"/>
              <a:t>vector)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have n features! </a:t>
            </a:r>
          </a:p>
          <a:p>
            <a:pPr lvl="1"/>
            <a:r>
              <a:rPr lang="en-US" altLang="ko-KR" dirty="0"/>
              <a:t>Model P(x) from the data </a:t>
            </a:r>
            <a:r>
              <a:rPr lang="en-US" altLang="ko-KR" dirty="0" smtClean="0"/>
              <a:t>set</a:t>
            </a:r>
          </a:p>
          <a:p>
            <a:pPr lvl="2"/>
            <a:r>
              <a:rPr lang="en-US" altLang="ko-KR" dirty="0" smtClean="0"/>
              <a:t>What </a:t>
            </a:r>
            <a:r>
              <a:rPr lang="en-US" altLang="ko-KR" dirty="0"/>
              <a:t>are high probability features and low probability features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 </a:t>
            </a:r>
            <a:r>
              <a:rPr lang="en-US" altLang="ko-KR" dirty="0"/>
              <a:t>is a </a:t>
            </a:r>
            <a:r>
              <a:rPr lang="en-US" altLang="ko-KR" dirty="0" smtClean="0"/>
              <a:t>vector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model p(x) 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</a:t>
            </a:r>
            <a:r>
              <a:rPr lang="en-US" altLang="ko-KR" dirty="0"/>
              <a:t>p(x1; μ1 , </a:t>
            </a:r>
            <a:r>
              <a:rPr lang="en-US" altLang="ko-KR" dirty="0" smtClean="0"/>
              <a:t>σ1^2</a:t>
            </a:r>
            <a:r>
              <a:rPr lang="en-US" altLang="ko-KR" dirty="0"/>
              <a:t>) * p(x2; μ2 , </a:t>
            </a:r>
            <a:r>
              <a:rPr lang="en-US" altLang="ko-KR" dirty="0" smtClean="0"/>
              <a:t>σ2^2</a:t>
            </a:r>
            <a:r>
              <a:rPr lang="en-US" altLang="ko-KR" dirty="0"/>
              <a:t>) * ... p(</a:t>
            </a:r>
            <a:r>
              <a:rPr lang="en-US" altLang="ko-KR" dirty="0" err="1"/>
              <a:t>xn</a:t>
            </a:r>
            <a:r>
              <a:rPr lang="en-US" altLang="ko-KR" dirty="0"/>
              <a:t> ; </a:t>
            </a:r>
            <a:r>
              <a:rPr lang="en-US" altLang="ko-KR" dirty="0" err="1"/>
              <a:t>μn</a:t>
            </a:r>
            <a:r>
              <a:rPr lang="en-US" altLang="ko-KR" dirty="0"/>
              <a:t> , </a:t>
            </a:r>
            <a:r>
              <a:rPr lang="en-US" altLang="ko-KR" dirty="0" smtClean="0"/>
              <a:t>σn^2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Multiply </a:t>
            </a:r>
            <a:r>
              <a:rPr lang="en-US" altLang="ko-KR" dirty="0"/>
              <a:t>the probability of each features by each feature </a:t>
            </a:r>
          </a:p>
          <a:p>
            <a:pPr lvl="3"/>
            <a:r>
              <a:rPr lang="en-US" altLang="ko-KR" dirty="0"/>
              <a:t>We model each of the features by assuming each feature is distributed according to a Gaussian distribution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p(xi</a:t>
            </a:r>
            <a:r>
              <a:rPr lang="en-US" altLang="ko-KR" dirty="0"/>
              <a:t>; </a:t>
            </a:r>
            <a:r>
              <a:rPr lang="en-US" altLang="ko-KR" dirty="0" err="1"/>
              <a:t>μi</a:t>
            </a:r>
            <a:r>
              <a:rPr lang="en-US" altLang="ko-KR" dirty="0"/>
              <a:t> , </a:t>
            </a:r>
            <a:r>
              <a:rPr lang="en-US" altLang="ko-KR" dirty="0" smtClean="0"/>
              <a:t>σi^2</a:t>
            </a:r>
            <a:r>
              <a:rPr lang="en-US" altLang="ko-KR" dirty="0"/>
              <a:t>) </a:t>
            </a:r>
          </a:p>
          <a:p>
            <a:pPr lvl="3"/>
            <a:r>
              <a:rPr lang="en-US" altLang="ko-KR" dirty="0"/>
              <a:t>The probability of feature xi given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σi^2</a:t>
            </a:r>
            <a:r>
              <a:rPr lang="en-US" altLang="ko-KR" dirty="0"/>
              <a:t>, using a Gaussian distribution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7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algorithm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69" y="2214471"/>
            <a:ext cx="6377152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Anomaly detection algorithm</a:t>
            </a:r>
            <a:endParaRPr lang="en-US" altLang="ko-KR" dirty="0"/>
          </a:p>
          <a:p>
            <a:pPr lvl="1"/>
            <a:r>
              <a:rPr lang="en-US" altLang="ko-KR" b="1" dirty="0"/>
              <a:t>1 - Chose features </a:t>
            </a:r>
            <a:endParaRPr lang="en-US" altLang="ko-KR" dirty="0"/>
          </a:p>
          <a:p>
            <a:pPr lvl="2"/>
            <a:r>
              <a:rPr lang="en-US" altLang="ko-KR" dirty="0"/>
              <a:t>Try to come up with features which might help identify something anomalous - may be unusually large or small values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More </a:t>
            </a:r>
            <a:r>
              <a:rPr lang="en-US" altLang="ko-KR" dirty="0"/>
              <a:t>generally, chose features which describe the general </a:t>
            </a:r>
            <a:r>
              <a:rPr lang="en-US" altLang="ko-KR" dirty="0" smtClean="0"/>
              <a:t>properties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is nothing unique to anomaly detection - it's just the idea of building a sensible feature vector </a:t>
            </a:r>
          </a:p>
          <a:p>
            <a:pPr lvl="1"/>
            <a:r>
              <a:rPr lang="en-US" altLang="ko-KR" b="1" dirty="0"/>
              <a:t>2 - Fit parameters </a:t>
            </a:r>
            <a:endParaRPr lang="en-US" altLang="ko-KR" dirty="0"/>
          </a:p>
          <a:p>
            <a:pPr lvl="2"/>
            <a:r>
              <a:rPr lang="en-US" altLang="ko-KR" dirty="0"/>
              <a:t>Determine parameters for each of your examples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σi2</a:t>
            </a:r>
            <a:endParaRPr lang="en-US" altLang="ko-KR" dirty="0"/>
          </a:p>
          <a:p>
            <a:pPr lvl="3"/>
            <a:r>
              <a:rPr lang="en-US" altLang="ko-KR" dirty="0" smtClean="0"/>
              <a:t>Fit </a:t>
            </a:r>
            <a:r>
              <a:rPr lang="en-US" altLang="ko-KR" dirty="0"/>
              <a:t>is a bit misleading, really should just be "Calculate parameters for 1 to n" </a:t>
            </a:r>
          </a:p>
          <a:p>
            <a:pPr lvl="2"/>
            <a:r>
              <a:rPr lang="en-US" altLang="ko-KR" dirty="0"/>
              <a:t>So you're calculating standard deviation and mean for each feature </a:t>
            </a:r>
          </a:p>
          <a:p>
            <a:pPr lvl="2"/>
            <a:r>
              <a:rPr lang="en-US" altLang="ko-KR" dirty="0"/>
              <a:t>You should of course used some </a:t>
            </a:r>
            <a:r>
              <a:rPr lang="en-US" altLang="ko-KR" dirty="0" err="1"/>
              <a:t>vectorized</a:t>
            </a:r>
            <a:r>
              <a:rPr lang="en-US" altLang="ko-KR" dirty="0"/>
              <a:t> implementation rather than a loop probably </a:t>
            </a:r>
          </a:p>
          <a:p>
            <a:pPr lvl="1"/>
            <a:r>
              <a:rPr lang="en-US" altLang="ko-KR" b="1" dirty="0"/>
              <a:t>3 - compute p(x) </a:t>
            </a:r>
            <a:endParaRPr lang="en-US" altLang="ko-KR" dirty="0"/>
          </a:p>
          <a:p>
            <a:pPr lvl="2"/>
            <a:r>
              <a:rPr lang="en-US" altLang="ko-KR" dirty="0"/>
              <a:t>You compute the formula shown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the formula for the Gaussian probability)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the number is very small, very low chance of it being "normal"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63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K-means algorithm </a:t>
            </a:r>
            <a:endParaRPr lang="en-US" altLang="ko-KR" dirty="0" smtClean="0"/>
          </a:p>
          <a:p>
            <a:pPr lvl="1"/>
            <a:r>
              <a:rPr lang="en-US" altLang="ko-KR" dirty="0"/>
              <a:t>Want an algorithm to automatically group the data into </a:t>
            </a:r>
            <a:r>
              <a:rPr lang="en-US" altLang="ko-KR" dirty="0">
                <a:solidFill>
                  <a:srgbClr val="FF0000"/>
                </a:solidFill>
              </a:rPr>
              <a:t>coherent clusters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is by far the most widely used </a:t>
            </a:r>
            <a:r>
              <a:rPr lang="en-US" altLang="ko-KR" dirty="0">
                <a:solidFill>
                  <a:srgbClr val="FF0000"/>
                </a:solidFill>
              </a:rPr>
              <a:t>clustering algorithm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4" y="3471154"/>
            <a:ext cx="6190453" cy="16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example 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en-US" altLang="ko-KR" dirty="0" smtClean="0"/>
              <a:t>1</a:t>
            </a:r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about 5 </a:t>
            </a:r>
          </a:p>
          <a:p>
            <a:pPr lvl="2"/>
            <a:r>
              <a:rPr lang="en-US" altLang="ko-KR" dirty="0"/>
              <a:t>Standard deviation looks to be about 2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 </a:t>
            </a:r>
            <a:endParaRPr lang="en-US" altLang="ko-KR" dirty="0"/>
          </a:p>
          <a:p>
            <a:pPr lvl="2"/>
            <a:r>
              <a:rPr lang="en-US" altLang="ko-KR" dirty="0"/>
              <a:t>Mean is about 3 </a:t>
            </a:r>
          </a:p>
          <a:p>
            <a:pPr lvl="2"/>
            <a:r>
              <a:rPr lang="en-US" altLang="ko-KR" dirty="0"/>
              <a:t>Standard deviation about 1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5015" y="3831458"/>
            <a:ext cx="6005060" cy="2033535"/>
            <a:chOff x="1746972" y="3823576"/>
            <a:chExt cx="6005060" cy="20335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972" y="3823576"/>
              <a:ext cx="2348074" cy="20335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73" y="3924727"/>
              <a:ext cx="3653659" cy="183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0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Anomaly detection example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Check </a:t>
            </a:r>
            <a:r>
              <a:rPr lang="en-US" altLang="ko-KR" dirty="0"/>
              <a:t>if a value is anomalous </a:t>
            </a:r>
          </a:p>
          <a:p>
            <a:pPr lvl="2"/>
            <a:r>
              <a:rPr lang="en-US" altLang="ko-KR" dirty="0"/>
              <a:t>Set epsilon as some </a:t>
            </a:r>
            <a:r>
              <a:rPr lang="en-US" altLang="ko-KR" dirty="0" smtClean="0"/>
              <a:t>value</a:t>
            </a:r>
          </a:p>
          <a:p>
            <a:pPr lvl="2"/>
            <a:r>
              <a:rPr lang="en-US" altLang="ko-KR" dirty="0" smtClean="0"/>
              <a:t>Say </a:t>
            </a:r>
            <a:r>
              <a:rPr lang="en-US" altLang="ko-KR" dirty="0"/>
              <a:t>we have two new data points new data-point has the values </a:t>
            </a:r>
          </a:p>
          <a:p>
            <a:pPr lvl="3"/>
            <a:r>
              <a:rPr lang="en-US" altLang="ko-KR" dirty="0" smtClean="0"/>
              <a:t>x1_test </a:t>
            </a:r>
            <a:endParaRPr lang="en-US" altLang="ko-KR" dirty="0"/>
          </a:p>
          <a:p>
            <a:pPr lvl="3"/>
            <a:r>
              <a:rPr lang="en-US" altLang="ko-KR" dirty="0" smtClean="0"/>
              <a:t>x2_test </a:t>
            </a:r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compute </a:t>
            </a:r>
          </a:p>
          <a:p>
            <a:pPr lvl="2"/>
            <a:r>
              <a:rPr lang="en-US" altLang="ko-KR" dirty="0"/>
              <a:t>p(x1test) = 0.436 &gt;= epsilon (~40% chance it's normal) Normal </a:t>
            </a:r>
          </a:p>
          <a:p>
            <a:pPr lvl="2"/>
            <a:r>
              <a:rPr lang="en-US" altLang="ko-KR" dirty="0"/>
              <a:t>p(x2test) = 0.0021 &lt; epsilon (~0.2% chance it's normal) Anomalous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2" y="2114329"/>
            <a:ext cx="2501681" cy="1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Previously we spoke about the importance of real-number evaluation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Often </a:t>
            </a:r>
            <a:r>
              <a:rPr lang="en-US" altLang="ko-KR" dirty="0"/>
              <a:t>need to make a lot of choices (e.g. features to use) </a:t>
            </a:r>
          </a:p>
          <a:p>
            <a:pPr lvl="3"/>
            <a:r>
              <a:rPr lang="en-US" altLang="ko-KR" dirty="0"/>
              <a:t>Easier to evaluate your algorithm if it returns a single number to show if changes you made improved or worsened an </a:t>
            </a:r>
            <a:r>
              <a:rPr lang="en-US" altLang="ko-KR" dirty="0" smtClean="0"/>
              <a:t>algorithm's performance</a:t>
            </a:r>
          </a:p>
          <a:p>
            <a:pPr lvl="2"/>
            <a:r>
              <a:rPr lang="en-US" altLang="ko-KR" dirty="0" smtClean="0"/>
              <a:t>To </a:t>
            </a:r>
            <a:r>
              <a:rPr lang="en-US" altLang="ko-KR" dirty="0"/>
              <a:t>develop an anomaly detection system quickly, would be helpful to have a way to </a:t>
            </a:r>
            <a:r>
              <a:rPr lang="en-US" altLang="ko-KR" dirty="0">
                <a:solidFill>
                  <a:srgbClr val="FF0000"/>
                </a:solidFill>
              </a:rPr>
              <a:t>evaluate your algorithm </a:t>
            </a:r>
          </a:p>
          <a:p>
            <a:pPr lvl="1"/>
            <a:r>
              <a:rPr lang="en-US" altLang="ko-KR" dirty="0"/>
              <a:t>Assume we have some labeled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far we've been treating anomalous detection with unlabeled data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have labeled data allows evaluation </a:t>
            </a:r>
          </a:p>
          <a:p>
            <a:pPr lvl="3"/>
            <a:r>
              <a:rPr lang="en-US" altLang="ko-KR" dirty="0"/>
              <a:t>i.e. if you think something </a:t>
            </a:r>
            <a:r>
              <a:rPr lang="en-US" altLang="ko-KR" dirty="0" smtClean="0"/>
              <a:t>is </a:t>
            </a:r>
            <a:r>
              <a:rPr lang="en-US" altLang="ko-KR" dirty="0"/>
              <a:t>anomalous you can be sure if it is or not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16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So, taking our engine example </a:t>
            </a:r>
          </a:p>
          <a:p>
            <a:pPr lvl="2"/>
            <a:r>
              <a:rPr lang="en-US" altLang="ko-KR" dirty="0"/>
              <a:t>You have some labeled </a:t>
            </a:r>
            <a:r>
              <a:rPr lang="en-US" altLang="ko-KR" dirty="0" smtClean="0"/>
              <a:t>data</a:t>
            </a:r>
          </a:p>
          <a:p>
            <a:pPr lvl="3"/>
            <a:r>
              <a:rPr lang="en-US" altLang="ko-KR" dirty="0" smtClean="0"/>
              <a:t>Data </a:t>
            </a:r>
            <a:r>
              <a:rPr lang="en-US" altLang="ko-KR" dirty="0"/>
              <a:t>for engines which were non-anomalous -&gt; y = </a:t>
            </a:r>
            <a:r>
              <a:rPr lang="en-US" altLang="ko-KR" dirty="0" smtClean="0"/>
              <a:t>0</a:t>
            </a:r>
          </a:p>
          <a:p>
            <a:pPr lvl="3"/>
            <a:r>
              <a:rPr lang="en-US" altLang="ko-KR" dirty="0" smtClean="0"/>
              <a:t>Data </a:t>
            </a:r>
            <a:r>
              <a:rPr lang="en-US" altLang="ko-KR" dirty="0"/>
              <a:t>for engines which were anomalous -&gt; y = 1 </a:t>
            </a:r>
          </a:p>
          <a:p>
            <a:pPr lvl="1"/>
            <a:r>
              <a:rPr lang="en-US" altLang="ko-KR" dirty="0"/>
              <a:t>Training set is the collection of normal </a:t>
            </a:r>
            <a:r>
              <a:rPr lang="en-US" altLang="ko-KR" dirty="0" smtClean="0"/>
              <a:t>examples</a:t>
            </a:r>
            <a:endParaRPr lang="en-US" altLang="ko-KR" dirty="0"/>
          </a:p>
          <a:p>
            <a:pPr lvl="2"/>
            <a:r>
              <a:rPr lang="en-US" altLang="ko-KR" dirty="0" smtClean="0"/>
              <a:t>OK </a:t>
            </a:r>
            <a:r>
              <a:rPr lang="en-US" altLang="ko-KR" dirty="0"/>
              <a:t>even if we have a few anomalous data examples </a:t>
            </a:r>
          </a:p>
          <a:p>
            <a:pPr lvl="1"/>
            <a:r>
              <a:rPr lang="en-US" altLang="ko-KR" dirty="0"/>
              <a:t>Next </a:t>
            </a:r>
            <a:r>
              <a:rPr lang="en-US" altLang="ko-KR" dirty="0" smtClean="0"/>
              <a:t>define</a:t>
            </a:r>
          </a:p>
          <a:p>
            <a:pPr lvl="2"/>
            <a:r>
              <a:rPr lang="en-US" altLang="ko-KR" dirty="0" smtClean="0"/>
              <a:t>Cross </a:t>
            </a:r>
            <a:r>
              <a:rPr lang="en-US" altLang="ko-KR" dirty="0"/>
              <a:t>validation set </a:t>
            </a:r>
          </a:p>
          <a:p>
            <a:pPr lvl="2"/>
            <a:r>
              <a:rPr lang="en-US" altLang="ko-KR" dirty="0"/>
              <a:t>Test set </a:t>
            </a:r>
          </a:p>
          <a:p>
            <a:pPr lvl="2"/>
            <a:r>
              <a:rPr lang="en-US" altLang="ko-KR" dirty="0"/>
              <a:t>For both assume you can include a few examples which have anomalous examples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99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Specific example </a:t>
            </a:r>
          </a:p>
          <a:p>
            <a:pPr lvl="2"/>
            <a:r>
              <a:rPr lang="en-US" altLang="ko-KR" dirty="0" smtClean="0"/>
              <a:t>Engines</a:t>
            </a:r>
          </a:p>
          <a:p>
            <a:pPr lvl="3"/>
            <a:r>
              <a:rPr lang="en-US" altLang="ko-KR" dirty="0" smtClean="0"/>
              <a:t>Have </a:t>
            </a:r>
            <a:r>
              <a:rPr lang="en-US" altLang="ko-KR" dirty="0"/>
              <a:t>10 000 good engines </a:t>
            </a:r>
          </a:p>
          <a:p>
            <a:pPr lvl="4"/>
            <a:r>
              <a:rPr lang="en-US" altLang="ko-KR" dirty="0"/>
              <a:t>OK even if a few bad ones are here... </a:t>
            </a:r>
          </a:p>
          <a:p>
            <a:pPr lvl="4"/>
            <a:r>
              <a:rPr lang="en-US" altLang="ko-KR" dirty="0"/>
              <a:t>LOTS of y = 0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 </a:t>
            </a:r>
            <a:r>
              <a:rPr lang="en-US" altLang="ko-KR" dirty="0"/>
              <a:t>flawed engines </a:t>
            </a:r>
          </a:p>
          <a:p>
            <a:pPr lvl="4"/>
            <a:r>
              <a:rPr lang="en-US" altLang="ko-KR" dirty="0"/>
              <a:t>Typically when y = 1 have 2-50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Split </a:t>
            </a:r>
            <a:r>
              <a:rPr lang="en-US" altLang="ko-KR" dirty="0"/>
              <a:t>into </a:t>
            </a:r>
          </a:p>
          <a:p>
            <a:pPr lvl="4"/>
            <a:r>
              <a:rPr lang="en-US" altLang="ko-KR" dirty="0"/>
              <a:t>Training set: 6000 good engines (y = 0)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CV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Test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Ratio </a:t>
            </a:r>
            <a:r>
              <a:rPr lang="en-US" altLang="ko-KR" dirty="0"/>
              <a:t>is 3:1:1 </a:t>
            </a:r>
          </a:p>
          <a:p>
            <a:pPr lvl="1"/>
            <a:r>
              <a:rPr lang="en-US" altLang="ko-KR" dirty="0"/>
              <a:t>Sometimes we see a different way of </a:t>
            </a:r>
            <a:r>
              <a:rPr lang="en-US" altLang="ko-KR" dirty="0" smtClean="0"/>
              <a:t>splitting</a:t>
            </a:r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6000 good in </a:t>
            </a:r>
            <a:r>
              <a:rPr lang="en-US" altLang="ko-KR" dirty="0" smtClean="0"/>
              <a:t>training</a:t>
            </a:r>
          </a:p>
          <a:p>
            <a:pPr lvl="2"/>
            <a:r>
              <a:rPr lang="en-US" altLang="ko-KR" dirty="0" smtClean="0"/>
              <a:t>Same </a:t>
            </a:r>
            <a:r>
              <a:rPr lang="en-US" altLang="ko-KR" dirty="0"/>
              <a:t>CV and test set (4000 good in each) different 10 anomalous,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even 20 anomalous (same </a:t>
            </a:r>
            <a:r>
              <a:rPr lang="en-US" altLang="ko-KR" dirty="0" smtClean="0"/>
              <a:t>ones)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is bad practice - should use different data in CV and test set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96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Algorithm evaluation </a:t>
            </a:r>
          </a:p>
          <a:p>
            <a:pPr lvl="2"/>
            <a:r>
              <a:rPr lang="en-US" altLang="ko-KR" dirty="0"/>
              <a:t>Take trainings set { x1, x2, ..., </a:t>
            </a:r>
            <a:r>
              <a:rPr lang="en-US" altLang="ko-KR" dirty="0" err="1"/>
              <a:t>xm</a:t>
            </a:r>
            <a:r>
              <a:rPr lang="en-US" altLang="ko-KR" dirty="0"/>
              <a:t> }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Fit </a:t>
            </a:r>
            <a:r>
              <a:rPr lang="en-US" altLang="ko-KR" dirty="0"/>
              <a:t>model p(x) </a:t>
            </a:r>
          </a:p>
          <a:p>
            <a:pPr lvl="1"/>
            <a:r>
              <a:rPr lang="en-US" altLang="ko-KR" dirty="0"/>
              <a:t>On cross validation and test set, test the example x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 </a:t>
            </a:r>
            <a:r>
              <a:rPr lang="en-US" altLang="ko-KR" dirty="0"/>
              <a:t>= 1 if p(x) &lt; epsilon (</a:t>
            </a:r>
            <a:r>
              <a:rPr lang="en-US" altLang="ko-KR" dirty="0" smtClean="0"/>
              <a:t>anomalous)</a:t>
            </a:r>
          </a:p>
          <a:p>
            <a:pPr lvl="2"/>
            <a:r>
              <a:rPr lang="en-US" altLang="ko-KR" dirty="0" smtClean="0"/>
              <a:t>y </a:t>
            </a:r>
            <a:r>
              <a:rPr lang="en-US" altLang="ko-KR" dirty="0"/>
              <a:t>= 0 if p(x) &gt;= epsilon (normal) </a:t>
            </a:r>
          </a:p>
          <a:p>
            <a:pPr lvl="1"/>
            <a:r>
              <a:rPr lang="en-US" altLang="ko-KR" dirty="0"/>
              <a:t>Think of algorithm a trying to predict if something is anomalous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But </a:t>
            </a:r>
            <a:r>
              <a:rPr lang="en-US" altLang="ko-KR" dirty="0"/>
              <a:t>you have a label so can </a:t>
            </a:r>
            <a:r>
              <a:rPr lang="en-US" altLang="ko-KR" dirty="0" smtClean="0"/>
              <a:t>check!</a:t>
            </a:r>
          </a:p>
          <a:p>
            <a:pPr lvl="2"/>
            <a:r>
              <a:rPr lang="en-US" altLang="ko-KR" dirty="0" smtClean="0"/>
              <a:t>Makes </a:t>
            </a:r>
            <a:r>
              <a:rPr lang="en-US" altLang="ko-KR" dirty="0"/>
              <a:t>it look like a supervised learning algorithm </a:t>
            </a:r>
          </a:p>
          <a:p>
            <a:pPr lvl="1"/>
            <a:r>
              <a:rPr lang="en-US" altLang="ko-KR" dirty="0"/>
              <a:t>What's a good metric to use for evaluation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 </a:t>
            </a:r>
            <a:r>
              <a:rPr lang="en-US" altLang="ko-KR" dirty="0"/>
              <a:t>= 0 is very common </a:t>
            </a:r>
          </a:p>
          <a:p>
            <a:pPr lvl="3"/>
            <a:r>
              <a:rPr lang="en-US" altLang="ko-KR" dirty="0"/>
              <a:t>So classification would be </a:t>
            </a:r>
            <a:r>
              <a:rPr lang="en-US" altLang="ko-KR" dirty="0" smtClean="0"/>
              <a:t>bad</a:t>
            </a:r>
          </a:p>
          <a:p>
            <a:pPr lvl="2"/>
            <a:r>
              <a:rPr lang="en-US" altLang="ko-KR" dirty="0" smtClean="0"/>
              <a:t>Compute </a:t>
            </a:r>
            <a:r>
              <a:rPr lang="en-US" altLang="ko-KR" dirty="0"/>
              <a:t>fraction of true positives/false positive/false negative/true negative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 precision/recall</a:t>
            </a:r>
          </a:p>
          <a:p>
            <a:pPr lvl="2"/>
            <a:r>
              <a:rPr lang="en-US" altLang="ko-KR" dirty="0" smtClean="0"/>
              <a:t>Compute </a:t>
            </a:r>
            <a:r>
              <a:rPr lang="en-US" altLang="ko-KR" dirty="0"/>
              <a:t>F1-score </a:t>
            </a:r>
          </a:p>
          <a:p>
            <a:r>
              <a:rPr lang="en-US" altLang="ko-KR" dirty="0"/>
              <a:t>Earlier, also had epsilon (the threshold </a:t>
            </a:r>
            <a:r>
              <a:rPr lang="en-US" altLang="ko-KR" dirty="0" smtClean="0"/>
              <a:t>value)</a:t>
            </a:r>
          </a:p>
          <a:p>
            <a:pPr lvl="1"/>
            <a:r>
              <a:rPr lang="en-US" altLang="ko-KR" dirty="0" smtClean="0"/>
              <a:t>Threshold </a:t>
            </a:r>
            <a:r>
              <a:rPr lang="en-US" altLang="ko-KR" dirty="0"/>
              <a:t>to show when something is anomalous</a:t>
            </a:r>
            <a:br>
              <a:rPr lang="en-US" altLang="ko-KR" dirty="0"/>
            </a:br>
            <a:r>
              <a:rPr lang="en-US" altLang="ko-KR" dirty="0"/>
              <a:t>If you have CV set you can see how varying epsilon effects various evaluation metrics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Then </a:t>
            </a:r>
            <a:r>
              <a:rPr lang="en-US" altLang="ko-KR" dirty="0"/>
              <a:t>pick the value of epsilon which maximizes the score on your CV set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Evaluate </a:t>
            </a:r>
            <a:r>
              <a:rPr lang="en-US" altLang="ko-KR" dirty="0"/>
              <a:t>algorithm using cross </a:t>
            </a:r>
            <a:r>
              <a:rPr lang="en-US" altLang="ko-KR" dirty="0" smtClean="0"/>
              <a:t>validation</a:t>
            </a:r>
          </a:p>
          <a:p>
            <a:pPr lvl="1"/>
            <a:r>
              <a:rPr lang="en-US" altLang="ko-KR" dirty="0" smtClean="0"/>
              <a:t>Do </a:t>
            </a:r>
            <a:r>
              <a:rPr lang="en-US" altLang="ko-KR" dirty="0"/>
              <a:t>final algorithm evaluation on the test set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91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Anomaly detection vs. supervised </a:t>
            </a:r>
            <a:r>
              <a:rPr lang="en-US" altLang="ko-KR" dirty="0" smtClean="0"/>
              <a:t>learning</a:t>
            </a:r>
          </a:p>
          <a:p>
            <a:r>
              <a:rPr lang="en-US" altLang="ko-KR" dirty="0"/>
              <a:t>Anomaly detection </a:t>
            </a:r>
          </a:p>
          <a:p>
            <a:pPr lvl="1"/>
            <a:r>
              <a:rPr lang="en-US" altLang="ko-KR" dirty="0"/>
              <a:t>Very small number of positive examples </a:t>
            </a:r>
          </a:p>
          <a:p>
            <a:pPr lvl="2"/>
            <a:r>
              <a:rPr lang="en-US" altLang="ko-KR" dirty="0"/>
              <a:t>Save positive examples just for CV and test set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Consider </a:t>
            </a:r>
            <a:r>
              <a:rPr lang="en-US" altLang="ko-KR" dirty="0"/>
              <a:t>using an anomaly detection algorithm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enough data to "learn" positive examples </a:t>
            </a:r>
          </a:p>
          <a:p>
            <a:pPr lvl="1"/>
            <a:r>
              <a:rPr lang="en-US" altLang="ko-KR" dirty="0"/>
              <a:t>Have a very large number of negative examples </a:t>
            </a:r>
          </a:p>
          <a:p>
            <a:pPr lvl="2"/>
            <a:r>
              <a:rPr lang="en-US" altLang="ko-KR" dirty="0"/>
              <a:t>Use these negative examples for p(x) fitting </a:t>
            </a:r>
          </a:p>
          <a:p>
            <a:pPr lvl="2"/>
            <a:r>
              <a:rPr lang="en-US" altLang="ko-KR" dirty="0"/>
              <a:t>Only need negative examples for this </a:t>
            </a:r>
          </a:p>
          <a:p>
            <a:pPr lvl="1"/>
            <a:r>
              <a:rPr lang="en-US" altLang="ko-KR" dirty="0"/>
              <a:t>Many "types" of anomalies </a:t>
            </a:r>
          </a:p>
          <a:p>
            <a:pPr lvl="2"/>
            <a:r>
              <a:rPr lang="en-US" altLang="ko-KR" dirty="0"/>
              <a:t>Hard for an algorithm to learn from positive examples when anomalies may look nothing like one another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anomaly detection doesn't know what they look like, but knows what they </a:t>
            </a:r>
            <a:r>
              <a:rPr lang="en-US" altLang="ko-KR" i="1" dirty="0"/>
              <a:t>don't </a:t>
            </a:r>
            <a:r>
              <a:rPr lang="en-US" altLang="ko-KR" dirty="0"/>
              <a:t>look like </a:t>
            </a:r>
          </a:p>
          <a:p>
            <a:pPr lvl="1"/>
            <a:r>
              <a:rPr lang="en-US" altLang="ko-KR" dirty="0"/>
              <a:t>When we looked at SPAM </a:t>
            </a:r>
            <a:r>
              <a:rPr lang="en-US" altLang="ko-KR" dirty="0" smtClean="0"/>
              <a:t>email,</a:t>
            </a:r>
            <a:endParaRPr lang="en-US" altLang="ko-KR" dirty="0"/>
          </a:p>
          <a:p>
            <a:pPr lvl="2"/>
            <a:r>
              <a:rPr lang="en-US" altLang="ko-KR" dirty="0" smtClean="0"/>
              <a:t>Many </a:t>
            </a:r>
            <a:r>
              <a:rPr lang="en-US" altLang="ko-KR" dirty="0"/>
              <a:t>types of </a:t>
            </a:r>
            <a:r>
              <a:rPr lang="en-US" altLang="ko-KR" dirty="0" smtClean="0"/>
              <a:t>SPAM</a:t>
            </a:r>
          </a:p>
          <a:p>
            <a:pPr lvl="2"/>
            <a:r>
              <a:rPr lang="en-US" altLang="ko-KR" dirty="0" smtClean="0"/>
              <a:t>For </a:t>
            </a:r>
            <a:r>
              <a:rPr lang="en-US" altLang="ko-KR" dirty="0"/>
              <a:t>the spam problem, usually enough positive </a:t>
            </a:r>
            <a:r>
              <a:rPr lang="en-US" altLang="ko-KR" dirty="0" smtClean="0"/>
              <a:t>examples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this is why we usually think of SPAM as supervised </a:t>
            </a:r>
            <a:r>
              <a:rPr lang="en-US" altLang="ko-KR" dirty="0" smtClean="0"/>
              <a:t>learning</a:t>
            </a:r>
          </a:p>
          <a:p>
            <a:r>
              <a:rPr lang="en-US" altLang="ko-KR" dirty="0"/>
              <a:t>Supervised learning </a:t>
            </a:r>
          </a:p>
          <a:p>
            <a:pPr lvl="1"/>
            <a:r>
              <a:rPr lang="en-US" altLang="ko-KR" dirty="0"/>
              <a:t>Reasonably large number of positive and negative examples </a:t>
            </a:r>
          </a:p>
          <a:p>
            <a:pPr lvl="1"/>
            <a:r>
              <a:rPr lang="en-US" altLang="ko-KR" dirty="0"/>
              <a:t>Have enough positive examples to give your algorithm the opportunity to see what they look like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expect anomalies to look anomalous in the same </a:t>
            </a:r>
            <a:r>
              <a:rPr lang="en-US" altLang="ko-KR" dirty="0" smtClean="0"/>
              <a:t>way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14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vs. supervised learning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03" y="2785273"/>
            <a:ext cx="6110683" cy="228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Choosing features to use </a:t>
            </a:r>
            <a:endParaRPr lang="en-US" altLang="ko-KR" dirty="0"/>
          </a:p>
          <a:p>
            <a:pPr lvl="1"/>
            <a:r>
              <a:rPr lang="en-US" altLang="ko-KR" dirty="0"/>
              <a:t>One of the things which has a huge effect is </a:t>
            </a:r>
            <a:r>
              <a:rPr lang="en-US" altLang="ko-KR" dirty="0">
                <a:solidFill>
                  <a:srgbClr val="FF0000"/>
                </a:solidFill>
              </a:rPr>
              <a:t>which features are used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1" dirty="0"/>
              <a:t>Non-Gaussian features </a:t>
            </a:r>
            <a:endParaRPr lang="en-US" altLang="ko-KR" dirty="0"/>
          </a:p>
          <a:p>
            <a:pPr lvl="2"/>
            <a:r>
              <a:rPr lang="en-US" altLang="ko-KR" dirty="0"/>
              <a:t>Plot a histogram of data to check it has a Gaussian description - nice sanity check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Often </a:t>
            </a:r>
            <a:r>
              <a:rPr lang="en-US" altLang="ko-KR" dirty="0"/>
              <a:t>still works if data is </a:t>
            </a:r>
            <a:r>
              <a:rPr lang="en-US" altLang="ko-KR" dirty="0" smtClean="0"/>
              <a:t>non-Gaussian</a:t>
            </a:r>
          </a:p>
          <a:p>
            <a:pPr lvl="2"/>
            <a:r>
              <a:rPr lang="en-US" altLang="ko-KR" dirty="0" smtClean="0"/>
              <a:t>Use </a:t>
            </a:r>
            <a:r>
              <a:rPr lang="en-US" altLang="ko-KR" b="1" dirty="0" err="1"/>
              <a:t>hist</a:t>
            </a:r>
            <a:r>
              <a:rPr lang="en-US" altLang="ko-KR" b="1" dirty="0"/>
              <a:t> </a:t>
            </a:r>
            <a:r>
              <a:rPr lang="en-US" altLang="ko-KR" dirty="0"/>
              <a:t>command to plot histogram </a:t>
            </a:r>
          </a:p>
          <a:p>
            <a:pPr lvl="1"/>
            <a:r>
              <a:rPr lang="en-US" altLang="ko-KR" dirty="0"/>
              <a:t>Non-Gaussian data might look like this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00" y="4071598"/>
            <a:ext cx="2632199" cy="217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Choosing features to use </a:t>
            </a:r>
            <a:endParaRPr lang="en-US" altLang="ko-KR" dirty="0"/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play with different transformations of the data to make it look more Gaussian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Might </a:t>
            </a:r>
            <a:r>
              <a:rPr lang="en-US" altLang="ko-KR" dirty="0"/>
              <a:t>take a log transformation of the data </a:t>
            </a:r>
          </a:p>
          <a:p>
            <a:pPr lvl="2"/>
            <a:r>
              <a:rPr lang="en-US" altLang="ko-KR" dirty="0"/>
              <a:t>i.e. if you have some feature x1, replace it with log(x1)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/>
              <a:t>Or do log(x</a:t>
            </a:r>
            <a:r>
              <a:rPr lang="en-US" altLang="ko-KR" sz="1200" dirty="0"/>
              <a:t>1</a:t>
            </a:r>
            <a:r>
              <a:rPr lang="en-US" altLang="ko-KR" dirty="0"/>
              <a:t>+c) </a:t>
            </a:r>
          </a:p>
          <a:p>
            <a:pPr lvl="3"/>
            <a:r>
              <a:rPr lang="en-US" altLang="ko-KR" dirty="0"/>
              <a:t>Play with c to make it look as Gaussian as possible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do x</a:t>
            </a:r>
            <a:r>
              <a:rPr lang="en-US" altLang="ko-KR" sz="1200" dirty="0"/>
              <a:t>1/2 </a:t>
            </a:r>
            <a:endParaRPr lang="en-US" altLang="ko-KR" dirty="0"/>
          </a:p>
          <a:p>
            <a:pPr lvl="2"/>
            <a:r>
              <a:rPr lang="en-US" altLang="ko-KR" dirty="0"/>
              <a:t>Or do x</a:t>
            </a:r>
            <a:r>
              <a:rPr lang="en-US" altLang="ko-KR" sz="1200" dirty="0"/>
              <a:t>1/3 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65" y="3115717"/>
            <a:ext cx="2381469" cy="19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 smtClean="0"/>
              <a:t>Step 1: Randomly </a:t>
            </a:r>
            <a:r>
              <a:rPr lang="en-US" altLang="ko-KR" dirty="0"/>
              <a:t>allocate two points as the </a:t>
            </a:r>
            <a:r>
              <a:rPr lang="en-US" altLang="ko-KR" dirty="0">
                <a:solidFill>
                  <a:srgbClr val="FF0000"/>
                </a:solidFill>
              </a:rPr>
              <a:t>cluster centroids </a:t>
            </a:r>
          </a:p>
          <a:p>
            <a:pPr lvl="1"/>
            <a:r>
              <a:rPr lang="en-US" altLang="ko-KR" dirty="0"/>
              <a:t>Have as many cluster centroids as clusters you want to do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i="1" dirty="0"/>
              <a:t>K </a:t>
            </a:r>
            <a:r>
              <a:rPr lang="en-US" altLang="ko-KR" dirty="0"/>
              <a:t>cluster centroids, in fact) </a:t>
            </a:r>
          </a:p>
          <a:p>
            <a:pPr lvl="1"/>
            <a:r>
              <a:rPr lang="en-US" altLang="ko-KR" dirty="0"/>
              <a:t>In our example we just have two clusters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Step 2: Cluster </a:t>
            </a:r>
            <a:r>
              <a:rPr lang="en-US" altLang="ko-KR" dirty="0"/>
              <a:t>assignment step </a:t>
            </a:r>
          </a:p>
          <a:p>
            <a:pPr lvl="1"/>
            <a:r>
              <a:rPr lang="en-US" altLang="ko-KR" dirty="0"/>
              <a:t>Go through each example and depending on if it's </a:t>
            </a:r>
            <a:r>
              <a:rPr lang="en-US" altLang="ko-KR" dirty="0">
                <a:solidFill>
                  <a:srgbClr val="FF0000"/>
                </a:solidFill>
              </a:rPr>
              <a:t>closer</a:t>
            </a:r>
            <a:r>
              <a:rPr lang="en-US" altLang="ko-KR" dirty="0"/>
              <a:t> to the red or blue centroid assign each point to one of the two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demonstrate this, we've gone through the data and "</a:t>
            </a:r>
            <a:r>
              <a:rPr lang="en-US" altLang="ko-KR" dirty="0" err="1"/>
              <a:t>colour</a:t>
            </a:r>
            <a:r>
              <a:rPr lang="en-US" altLang="ko-KR" dirty="0"/>
              <a:t>" each point red or </a:t>
            </a:r>
            <a:r>
              <a:rPr lang="en-US" altLang="ko-KR" dirty="0" smtClean="0"/>
              <a:t>blue</a:t>
            </a:r>
          </a:p>
          <a:p>
            <a:pPr lvl="1"/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Step 3: Move </a:t>
            </a:r>
            <a:r>
              <a:rPr lang="en-US" altLang="ko-KR" dirty="0"/>
              <a:t>centroid </a:t>
            </a:r>
            <a:r>
              <a:rPr lang="en-US" altLang="ko-KR" dirty="0" smtClean="0"/>
              <a:t>step</a:t>
            </a:r>
            <a:endParaRPr lang="en-US" altLang="ko-KR" dirty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each centroid and move to </a:t>
            </a:r>
            <a:r>
              <a:rPr lang="en-US" altLang="ko-KR" dirty="0">
                <a:solidFill>
                  <a:srgbClr val="FF0000"/>
                </a:solidFill>
              </a:rPr>
              <a:t>the average </a:t>
            </a:r>
            <a:r>
              <a:rPr lang="en-US" altLang="ko-KR" dirty="0"/>
              <a:t>of </a:t>
            </a:r>
            <a:r>
              <a:rPr lang="en-US" altLang="ko-KR" dirty="0" smtClean="0"/>
              <a:t>the correspondingly </a:t>
            </a:r>
            <a:r>
              <a:rPr lang="en-US" altLang="ko-KR" dirty="0"/>
              <a:t>assigned data-points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4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Error analysis for anomaly detection </a:t>
            </a:r>
            <a:endParaRPr lang="en-US" altLang="ko-KR" dirty="0"/>
          </a:p>
          <a:p>
            <a:pPr lvl="1"/>
            <a:r>
              <a:rPr lang="en-US" altLang="ko-KR" dirty="0"/>
              <a:t>Like supervised learning error analysis procedure </a:t>
            </a:r>
          </a:p>
          <a:p>
            <a:pPr lvl="2"/>
            <a:r>
              <a:rPr lang="en-US" altLang="ko-KR" dirty="0"/>
              <a:t>Run algorithm on CV </a:t>
            </a:r>
            <a:r>
              <a:rPr lang="en-US" altLang="ko-KR" dirty="0" smtClean="0"/>
              <a:t>set</a:t>
            </a: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which one it got </a:t>
            </a:r>
            <a:r>
              <a:rPr lang="en-US" altLang="ko-KR" dirty="0" smtClean="0"/>
              <a:t>wrong</a:t>
            </a:r>
          </a:p>
          <a:p>
            <a:pPr lvl="2"/>
            <a:r>
              <a:rPr lang="en-US" altLang="ko-KR" dirty="0" smtClean="0"/>
              <a:t>Develop </a:t>
            </a:r>
            <a:r>
              <a:rPr lang="en-US" altLang="ko-KR" dirty="0"/>
              <a:t>new features based on trying to understand </a:t>
            </a:r>
            <a:r>
              <a:rPr lang="en-US" altLang="ko-KR" i="1" dirty="0"/>
              <a:t>why </a:t>
            </a:r>
            <a:r>
              <a:rPr lang="en-US" altLang="ko-KR" dirty="0"/>
              <a:t>the algorithm got those examples wrong </a:t>
            </a:r>
          </a:p>
          <a:p>
            <a:pPr lvl="1"/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/>
              <a:t>p(x</a:t>
            </a:r>
            <a:r>
              <a:rPr lang="en-US" altLang="ko-KR" dirty="0"/>
              <a:t>) large for normal, p(x) small for abnormal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39" y="4204121"/>
            <a:ext cx="5437921" cy="175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Error analysis for anomaly detection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Example </a:t>
            </a:r>
            <a:r>
              <a:rPr lang="en-US" altLang="ko-KR" dirty="0"/>
              <a:t>- data center monitoring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Features </a:t>
            </a:r>
            <a:endParaRPr lang="en-US" altLang="ko-KR" dirty="0"/>
          </a:p>
          <a:p>
            <a:pPr lvl="3"/>
            <a:r>
              <a:rPr lang="en-US" altLang="ko-KR" dirty="0"/>
              <a:t>x1 = memory </a:t>
            </a:r>
            <a:r>
              <a:rPr lang="en-US" altLang="ko-KR" dirty="0" smtClean="0"/>
              <a:t>use</a:t>
            </a:r>
          </a:p>
          <a:p>
            <a:pPr lvl="3"/>
            <a:r>
              <a:rPr lang="en-US" altLang="ko-KR" dirty="0" smtClean="0"/>
              <a:t>x2 </a:t>
            </a:r>
            <a:r>
              <a:rPr lang="en-US" altLang="ko-KR" dirty="0"/>
              <a:t>= number of disk access/sec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</a:t>
            </a:r>
            <a:r>
              <a:rPr lang="en-US" altLang="ko-KR" dirty="0" smtClean="0"/>
              <a:t>load</a:t>
            </a:r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network traffic </a:t>
            </a:r>
          </a:p>
          <a:p>
            <a:pPr lvl="2"/>
            <a:r>
              <a:rPr lang="en-US" altLang="ko-KR" dirty="0"/>
              <a:t>We suspect CPU load and network traffic grow linearly with one another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server is serving many users, CPU is high and network is </a:t>
            </a:r>
            <a:r>
              <a:rPr lang="en-US" altLang="ko-KR" dirty="0" smtClean="0"/>
              <a:t>high</a:t>
            </a:r>
          </a:p>
          <a:p>
            <a:pPr lvl="3"/>
            <a:r>
              <a:rPr lang="en-US" altLang="ko-KR" dirty="0" smtClean="0"/>
              <a:t>Fail </a:t>
            </a:r>
            <a:r>
              <a:rPr lang="en-US" altLang="ko-KR" dirty="0"/>
              <a:t>case is infinite loop, so CPU load grows but network traffic is low </a:t>
            </a:r>
          </a:p>
          <a:p>
            <a:pPr lvl="4"/>
            <a:r>
              <a:rPr lang="en-US" altLang="ko-KR" dirty="0"/>
              <a:t>New feature - CPU load/network traffic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May </a:t>
            </a:r>
            <a:r>
              <a:rPr lang="en-US" altLang="ko-KR" dirty="0"/>
              <a:t>need to do feature scaling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6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</a:t>
            </a:r>
            <a:endParaRPr lang="en-US" altLang="ko-KR" dirty="0"/>
          </a:p>
          <a:p>
            <a:pPr lvl="1"/>
            <a:r>
              <a:rPr lang="en-US" altLang="ko-KR" dirty="0"/>
              <a:t>Is a slightly different technique which can sometimes catch some anomalies which </a:t>
            </a:r>
            <a:r>
              <a:rPr lang="en-US" altLang="ko-KR" dirty="0">
                <a:solidFill>
                  <a:srgbClr val="FF0000"/>
                </a:solidFill>
              </a:rPr>
              <a:t>non-multivariate Gaussian distribution anomaly detection</a:t>
            </a:r>
            <a:r>
              <a:rPr lang="en-US" altLang="ko-KR" dirty="0"/>
              <a:t> fails to Unlabeled data looks like </a:t>
            </a:r>
            <a:r>
              <a:rPr lang="en-US" altLang="ko-KR" dirty="0" smtClean="0"/>
              <a:t>this;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89" y="2995845"/>
            <a:ext cx="5888421" cy="27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Problem </a:t>
            </a:r>
            <a:r>
              <a:rPr lang="en-US" altLang="ko-KR" dirty="0"/>
              <a:t>is, if we look at each feature individually they may fall within acceptable limits - the issue is we know we shouldn't don't get those kinds of values </a:t>
            </a:r>
            <a:r>
              <a:rPr lang="en-US" altLang="ko-KR" b="1" dirty="0"/>
              <a:t>together </a:t>
            </a:r>
            <a:endParaRPr lang="en-US" altLang="ko-KR" dirty="0"/>
          </a:p>
          <a:p>
            <a:pPr lvl="1"/>
            <a:r>
              <a:rPr lang="en-US" altLang="ko-KR" dirty="0"/>
              <a:t>But individually, they're both acceptable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09" y="3137338"/>
            <a:ext cx="5926895" cy="28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  <a:endParaRPr lang="en-US" altLang="ko-KR" b="1" dirty="0" smtClean="0"/>
          </a:p>
          <a:p>
            <a:pPr lvl="1"/>
            <a:r>
              <a:rPr lang="en-US" altLang="ko-KR" dirty="0"/>
              <a:t>To get around this we develop the </a:t>
            </a:r>
            <a:r>
              <a:rPr lang="en-US" altLang="ko-KR" b="1" dirty="0"/>
              <a:t>multivariate Gaussian distribution </a:t>
            </a:r>
            <a:endParaRPr lang="en-US" altLang="ko-KR" b="1" dirty="0" smtClean="0"/>
          </a:p>
          <a:p>
            <a:pPr lvl="1"/>
            <a:r>
              <a:rPr lang="en-US" altLang="ko-KR" dirty="0" smtClean="0"/>
              <a:t>Model </a:t>
            </a:r>
            <a:r>
              <a:rPr lang="en-US" altLang="ko-KR" dirty="0"/>
              <a:t>p(x) all in one go, instead of each feature separately </a:t>
            </a:r>
          </a:p>
          <a:p>
            <a:pPr lvl="1"/>
            <a:r>
              <a:rPr lang="en-US" altLang="ko-KR" dirty="0"/>
              <a:t>What are the parameters for this new </a:t>
            </a:r>
            <a:r>
              <a:rPr lang="en-US" altLang="ko-KR" dirty="0" smtClean="0"/>
              <a:t>model?</a:t>
            </a:r>
          </a:p>
          <a:p>
            <a:pPr lvl="2"/>
            <a:r>
              <a:rPr lang="en-US" altLang="ko-KR" dirty="0" smtClean="0"/>
              <a:t>μ </a:t>
            </a:r>
            <a:r>
              <a:rPr lang="en-US" altLang="ko-KR" dirty="0"/>
              <a:t>- which is an </a:t>
            </a:r>
            <a:r>
              <a:rPr lang="en-US" altLang="ko-KR" i="1" dirty="0"/>
              <a:t>n </a:t>
            </a:r>
            <a:r>
              <a:rPr lang="en-US" altLang="ko-KR" dirty="0"/>
              <a:t>dimensional vector (where n is number of features)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- which is an [n x n] matrix - the </a:t>
            </a:r>
            <a:r>
              <a:rPr lang="en-US" altLang="ko-KR" b="1" dirty="0"/>
              <a:t>covariance matrix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55" y="4133822"/>
            <a:ext cx="6227379" cy="78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03" y="2273908"/>
            <a:ext cx="6865883" cy="36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52" y="2358413"/>
            <a:ext cx="6589986" cy="36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43" y="2273908"/>
            <a:ext cx="6747203" cy="381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76" y="2358413"/>
            <a:ext cx="6646338" cy="3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59" y="2273908"/>
            <a:ext cx="6697171" cy="37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79" y="1871644"/>
            <a:ext cx="6657861" cy="4280056"/>
            <a:chOff x="1260389" y="2125722"/>
            <a:chExt cx="6198228" cy="408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389" y="2125722"/>
              <a:ext cx="6198228" cy="21180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0" y="4196710"/>
              <a:ext cx="6083630" cy="201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5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59" y="2214471"/>
            <a:ext cx="6308172" cy="37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Applying multivariate Gaussian distribution to anomaly detection </a:t>
            </a:r>
            <a:endParaRPr lang="en-US" altLang="ko-KR" dirty="0"/>
          </a:p>
          <a:p>
            <a:pPr lvl="1"/>
            <a:r>
              <a:rPr lang="en-US" altLang="ko-KR" dirty="0"/>
              <a:t>multivariate Gaussian modeling uses the following equation</a:t>
            </a:r>
            <a:r>
              <a:rPr lang="en-US" altLang="ko-KR" dirty="0" smtClean="0"/>
              <a:t>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Which </a:t>
            </a:r>
            <a:r>
              <a:rPr lang="en-US" altLang="ko-KR" dirty="0"/>
              <a:t>comes with the parameters μ and </a:t>
            </a:r>
            <a:r>
              <a:rPr lang="en-US" altLang="ko-KR" dirty="0" err="1"/>
              <a:t>Σ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Where </a:t>
            </a:r>
            <a:endParaRPr lang="en-US" altLang="ko-KR" dirty="0"/>
          </a:p>
          <a:p>
            <a:pPr lvl="3"/>
            <a:r>
              <a:rPr lang="en-US" altLang="ko-KR" dirty="0"/>
              <a:t>μ - the mean (n-</a:t>
            </a:r>
            <a:r>
              <a:rPr lang="en-US" altLang="ko-KR" dirty="0" err="1"/>
              <a:t>dimenisonal</a:t>
            </a:r>
            <a:r>
              <a:rPr lang="en-US" altLang="ko-KR" dirty="0"/>
              <a:t> vector) </a:t>
            </a:r>
          </a:p>
          <a:p>
            <a:pPr lvl="3"/>
            <a:r>
              <a:rPr lang="en-US" altLang="ko-KR" dirty="0" err="1"/>
              <a:t>Σ</a:t>
            </a:r>
            <a:r>
              <a:rPr lang="en-US" altLang="ko-KR" dirty="0"/>
              <a:t> - covariance matrix ([</a:t>
            </a:r>
            <a:r>
              <a:rPr lang="en-US" altLang="ko-KR" dirty="0" err="1"/>
              <a:t>nxn</a:t>
            </a:r>
            <a:r>
              <a:rPr lang="en-US" altLang="ko-KR" dirty="0"/>
              <a:t>] matrix)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Parameter </a:t>
            </a:r>
            <a:r>
              <a:rPr lang="en-US" altLang="ko-KR" dirty="0"/>
              <a:t>fitting/estimation problem </a:t>
            </a:r>
          </a:p>
          <a:p>
            <a:pPr lvl="3"/>
            <a:r>
              <a:rPr lang="en-US" altLang="ko-KR" dirty="0"/>
              <a:t>If you have a set of examples </a:t>
            </a:r>
          </a:p>
          <a:p>
            <a:pPr lvl="4"/>
            <a:r>
              <a:rPr lang="en-US" altLang="ko-KR" dirty="0"/>
              <a:t>{x</a:t>
            </a:r>
            <a:r>
              <a:rPr lang="en-US" altLang="ko-KR" sz="1200" dirty="0"/>
              <a:t>1</a:t>
            </a:r>
            <a:r>
              <a:rPr lang="en-US" altLang="ko-KR" dirty="0"/>
              <a:t>, x</a:t>
            </a:r>
            <a:r>
              <a:rPr lang="en-US" altLang="ko-KR" sz="1200" dirty="0"/>
              <a:t>2</a:t>
            </a:r>
            <a:r>
              <a:rPr lang="en-US" altLang="ko-KR" dirty="0"/>
              <a:t>, ..., </a:t>
            </a:r>
            <a:r>
              <a:rPr lang="en-US" altLang="ko-KR" dirty="0" err="1"/>
              <a:t>x</a:t>
            </a:r>
            <a:r>
              <a:rPr lang="en-US" altLang="ko-KR" sz="1200" dirty="0" err="1"/>
              <a:t>m</a:t>
            </a:r>
            <a:r>
              <a:rPr lang="en-US" altLang="ko-KR" sz="1200" dirty="0"/>
              <a:t> </a:t>
            </a:r>
            <a:r>
              <a:rPr lang="en-US" altLang="ko-KR" dirty="0" smtClean="0"/>
              <a:t>}</a:t>
            </a:r>
          </a:p>
          <a:p>
            <a:pPr lvl="3"/>
            <a:r>
              <a:rPr lang="en-US" altLang="ko-KR" dirty="0" smtClean="0"/>
              <a:t>The </a:t>
            </a:r>
            <a:r>
              <a:rPr lang="en-US" altLang="ko-KR" dirty="0"/>
              <a:t>formula for estimating the parameters is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66" y="2420942"/>
            <a:ext cx="4570467" cy="5201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21" y="5176552"/>
            <a:ext cx="2412999" cy="10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Applying multivariate Gaussian distribution to anomaly detection </a:t>
            </a:r>
            <a:endParaRPr lang="en-US" altLang="ko-KR" dirty="0"/>
          </a:p>
          <a:p>
            <a:pPr lvl="1"/>
            <a:r>
              <a:rPr lang="en-US" altLang="ko-KR" b="1" dirty="0"/>
              <a:t>1) </a:t>
            </a:r>
            <a:r>
              <a:rPr lang="en-US" altLang="ko-KR" dirty="0"/>
              <a:t>Fit model - take data set and calculate μ and </a:t>
            </a:r>
            <a:r>
              <a:rPr lang="en-US" altLang="ko-KR" dirty="0" err="1"/>
              <a:t>Σ</a:t>
            </a:r>
            <a:r>
              <a:rPr lang="en-US" altLang="ko-KR" dirty="0"/>
              <a:t> using the formula above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2) </a:t>
            </a:r>
            <a:r>
              <a:rPr lang="en-US" altLang="ko-KR" dirty="0"/>
              <a:t>We're next given a new example (</a:t>
            </a:r>
            <a:r>
              <a:rPr lang="en-US" altLang="ko-KR" dirty="0" err="1" smtClean="0"/>
              <a:t>x_test</a:t>
            </a:r>
            <a:r>
              <a:rPr lang="en-US" altLang="ko-KR" dirty="0"/>
              <a:t>) - see below </a:t>
            </a:r>
          </a:p>
          <a:p>
            <a:pPr lvl="2"/>
            <a:r>
              <a:rPr lang="en-US" altLang="ko-KR" dirty="0"/>
              <a:t>For it compute p(x) using the following formula for multivariate distribution </a:t>
            </a:r>
          </a:p>
          <a:p>
            <a:pPr lvl="1"/>
            <a:r>
              <a:rPr lang="en-US" altLang="ko-KR" b="1" dirty="0" smtClean="0"/>
              <a:t>3) </a:t>
            </a:r>
            <a:r>
              <a:rPr lang="en-US" altLang="ko-KR" dirty="0"/>
              <a:t>Compare the value with </a:t>
            </a:r>
            <a:r>
              <a:rPr lang="en-US" altLang="ko-KR" dirty="0" err="1"/>
              <a:t>ε</a:t>
            </a:r>
            <a:r>
              <a:rPr lang="en-US" altLang="ko-KR" dirty="0"/>
              <a:t> (threshold probability value)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--&gt; flag this as an </a:t>
            </a:r>
            <a:r>
              <a:rPr lang="en-US" altLang="ko-KR" dirty="0" smtClean="0"/>
              <a:t>anomaly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--&gt; this is OK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09775" y="2651188"/>
            <a:ext cx="4797450" cy="1889281"/>
            <a:chOff x="704714" y="2247054"/>
            <a:chExt cx="8511991" cy="29718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14" y="2273908"/>
              <a:ext cx="3594100" cy="28829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905" y="2247054"/>
              <a:ext cx="3606800" cy="297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5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/>
              <a:t>Original model vs. Multivariate Gaussian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Original </a:t>
            </a:r>
            <a:r>
              <a:rPr lang="en-US" altLang="ko-KR" dirty="0"/>
              <a:t>Gaussian model </a:t>
            </a:r>
          </a:p>
          <a:p>
            <a:pPr lvl="1"/>
            <a:r>
              <a:rPr lang="en-US" altLang="ko-KR" dirty="0"/>
              <a:t>Probably used more </a:t>
            </a:r>
            <a:r>
              <a:rPr lang="en-US" altLang="ko-KR" dirty="0" smtClean="0"/>
              <a:t>often</a:t>
            </a:r>
          </a:p>
          <a:p>
            <a:pPr lvl="1"/>
            <a:r>
              <a:rPr lang="en-US" altLang="ko-KR" dirty="0" smtClean="0"/>
              <a:t>There </a:t>
            </a:r>
            <a:r>
              <a:rPr lang="en-US" altLang="ko-KR" dirty="0"/>
              <a:t>is a need to manually create features to capture anomalies where x1 and x2 take unusual combinations of values </a:t>
            </a:r>
          </a:p>
          <a:p>
            <a:pPr lvl="2"/>
            <a:r>
              <a:rPr lang="en-US" altLang="ko-KR" dirty="0"/>
              <a:t>So </a:t>
            </a:r>
            <a:r>
              <a:rPr lang="en-US" altLang="ko-KR" b="1" dirty="0"/>
              <a:t>need to make extra features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Might </a:t>
            </a:r>
            <a:r>
              <a:rPr lang="en-US" altLang="ko-KR" dirty="0"/>
              <a:t>not be obvious what they should be </a:t>
            </a:r>
          </a:p>
          <a:p>
            <a:pPr lvl="3"/>
            <a:r>
              <a:rPr lang="en-US" altLang="ko-KR" dirty="0"/>
              <a:t>This is always a risk - where you're using your own expectation of a problem to "predict" future </a:t>
            </a:r>
            <a:r>
              <a:rPr lang="en-US" altLang="ko-KR" dirty="0" smtClean="0"/>
              <a:t>anomalies</a:t>
            </a:r>
          </a:p>
          <a:p>
            <a:pPr lvl="3"/>
            <a:r>
              <a:rPr lang="en-US" altLang="ko-KR" dirty="0" smtClean="0"/>
              <a:t>Typically</a:t>
            </a:r>
            <a:r>
              <a:rPr lang="en-US" altLang="ko-KR" dirty="0"/>
              <a:t>, the things that catch you out aren't going to be the things you though of </a:t>
            </a:r>
          </a:p>
          <a:p>
            <a:pPr lvl="4"/>
            <a:r>
              <a:rPr lang="en-US" altLang="ko-KR" dirty="0"/>
              <a:t>If you thought of them they'd probably be avoided in the first </a:t>
            </a:r>
            <a:r>
              <a:rPr lang="en-US" altLang="ko-KR" dirty="0" smtClean="0"/>
              <a:t>place</a:t>
            </a:r>
          </a:p>
          <a:p>
            <a:pPr lvl="3"/>
            <a:r>
              <a:rPr lang="en-US" altLang="ko-KR" dirty="0" smtClean="0"/>
              <a:t>Obviously </a:t>
            </a:r>
            <a:r>
              <a:rPr lang="en-US" altLang="ko-KR" dirty="0"/>
              <a:t>this is a bigger issue, and one which may or may not be relevant depending on your problem space </a:t>
            </a:r>
          </a:p>
          <a:p>
            <a:pPr lvl="1"/>
            <a:r>
              <a:rPr lang="en-US" altLang="ko-KR" dirty="0"/>
              <a:t>Much </a:t>
            </a:r>
            <a:r>
              <a:rPr lang="en-US" altLang="ko-KR" b="1" dirty="0"/>
              <a:t>cheaper </a:t>
            </a:r>
            <a:r>
              <a:rPr lang="en-US" altLang="ko-KR" b="1" dirty="0" smtClean="0"/>
              <a:t>computationally</a:t>
            </a:r>
          </a:p>
          <a:p>
            <a:pPr lvl="1"/>
            <a:r>
              <a:rPr lang="en-US" altLang="ko-KR" b="1" dirty="0" smtClean="0"/>
              <a:t>Scales </a:t>
            </a:r>
            <a:r>
              <a:rPr lang="en-US" altLang="ko-KR" b="1" dirty="0"/>
              <a:t>much better </a:t>
            </a:r>
            <a:r>
              <a:rPr lang="en-US" altLang="ko-KR" dirty="0"/>
              <a:t>to very large feature vectors </a:t>
            </a:r>
          </a:p>
          <a:p>
            <a:pPr lvl="2"/>
            <a:r>
              <a:rPr lang="en-US" altLang="ko-KR" dirty="0"/>
              <a:t>Even if n = 100 000 the original model works fine </a:t>
            </a:r>
          </a:p>
          <a:p>
            <a:pPr lvl="1"/>
            <a:r>
              <a:rPr lang="en-US" altLang="ko-KR" b="1" dirty="0"/>
              <a:t>Works well even with a small training set </a:t>
            </a:r>
            <a:endParaRPr lang="en-US" altLang="ko-KR" dirty="0"/>
          </a:p>
          <a:p>
            <a:pPr lvl="2"/>
            <a:r>
              <a:rPr lang="en-US" altLang="ko-KR" dirty="0"/>
              <a:t>e.g. 50, </a:t>
            </a:r>
            <a:r>
              <a:rPr lang="en-US" altLang="ko-KR" dirty="0" smtClean="0"/>
              <a:t>100</a:t>
            </a:r>
          </a:p>
          <a:p>
            <a:pPr lvl="1"/>
            <a:r>
              <a:rPr lang="en-US" altLang="ko-KR" dirty="0" smtClean="0"/>
              <a:t>Because </a:t>
            </a:r>
            <a:r>
              <a:rPr lang="en-US" altLang="ko-KR" dirty="0"/>
              <a:t>of these factors it's used more often because it really represents a optimized but axis-symmetric specialization of the general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2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b="1" dirty="0"/>
              <a:t>Original model vs. Multivariate Gaussian </a:t>
            </a:r>
            <a:endParaRPr lang="en-US" altLang="ko-KR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Multivariate </a:t>
            </a:r>
            <a:r>
              <a:rPr lang="en-US" altLang="ko-KR" b="1" dirty="0"/>
              <a:t>Gaussian model </a:t>
            </a:r>
            <a:endParaRPr lang="en-US" altLang="ko-KR" dirty="0"/>
          </a:p>
          <a:p>
            <a:pPr lvl="1"/>
            <a:r>
              <a:rPr lang="en-US" altLang="ko-KR" dirty="0" smtClean="0"/>
              <a:t>Used </a:t>
            </a:r>
            <a:r>
              <a:rPr lang="en-US" altLang="ko-KR" dirty="0"/>
              <a:t>less frequently </a:t>
            </a:r>
          </a:p>
          <a:p>
            <a:pPr lvl="1"/>
            <a:r>
              <a:rPr lang="en-US" altLang="ko-KR" b="1" dirty="0"/>
              <a:t>Can capture feature correlation </a:t>
            </a:r>
            <a:endParaRPr lang="en-US" altLang="ko-KR" dirty="0"/>
          </a:p>
          <a:p>
            <a:pPr lvl="2"/>
            <a:r>
              <a:rPr lang="en-US" altLang="ko-KR" dirty="0"/>
              <a:t>So no need to create extra values </a:t>
            </a:r>
          </a:p>
          <a:p>
            <a:pPr lvl="1"/>
            <a:r>
              <a:rPr lang="en-US" altLang="ko-KR" b="1" dirty="0"/>
              <a:t>Less computationally efficient </a:t>
            </a:r>
            <a:endParaRPr lang="en-US" altLang="ko-KR" dirty="0"/>
          </a:p>
          <a:p>
            <a:pPr lvl="2"/>
            <a:r>
              <a:rPr lang="en-US" altLang="ko-KR" dirty="0"/>
              <a:t>Must compute inverse of matrix which is [n x </a:t>
            </a:r>
            <a:r>
              <a:rPr lang="en-US" altLang="ko-KR" dirty="0" smtClean="0"/>
              <a:t>n]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lots of features is bad - makes this calculation very expensive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if n = 100 000 not very good </a:t>
            </a:r>
          </a:p>
          <a:p>
            <a:pPr lvl="1"/>
            <a:r>
              <a:rPr lang="en-US" altLang="ko-KR" b="1" dirty="0"/>
              <a:t>Needs for m &gt; n </a:t>
            </a:r>
            <a:endParaRPr lang="en-US" altLang="ko-KR" dirty="0"/>
          </a:p>
          <a:p>
            <a:pPr lvl="2"/>
            <a:r>
              <a:rPr lang="en-US" altLang="ko-KR" dirty="0"/>
              <a:t>i.e. number of examples must be greater than number of </a:t>
            </a:r>
            <a:r>
              <a:rPr lang="en-US" altLang="ko-KR" dirty="0" smtClean="0"/>
              <a:t>features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this is not true then we have a singular matrix (</a:t>
            </a:r>
            <a:r>
              <a:rPr lang="en-US" altLang="ko-KR" dirty="0" smtClean="0"/>
              <a:t>non-invertible)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should be used only in m &gt;&gt; n </a:t>
            </a:r>
          </a:p>
          <a:p>
            <a:pPr lvl="1"/>
            <a:r>
              <a:rPr lang="en-US" altLang="ko-KR" dirty="0"/>
              <a:t>If you find the matrix is non-invertible, could be for one of two main reasons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m&lt;n </a:t>
            </a:r>
            <a:endParaRPr lang="en-US" altLang="ko-KR" dirty="0"/>
          </a:p>
          <a:p>
            <a:pPr lvl="3"/>
            <a:r>
              <a:rPr lang="en-US" altLang="ko-KR" dirty="0"/>
              <a:t>So use original simple model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Redundant </a:t>
            </a:r>
            <a:r>
              <a:rPr lang="en-US" altLang="ko-KR" dirty="0"/>
              <a:t>features (i.e. linearly dependent) </a:t>
            </a:r>
          </a:p>
          <a:p>
            <a:pPr lvl="3"/>
            <a:r>
              <a:rPr lang="en-US" altLang="ko-KR" dirty="0"/>
              <a:t>i.e. two features that are the </a:t>
            </a:r>
            <a:r>
              <a:rPr lang="en-US" altLang="ko-KR" dirty="0" smtClean="0"/>
              <a:t>same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this is the case you could use PCA or sanity check your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9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Input: </a:t>
            </a:r>
          </a:p>
          <a:p>
            <a:pPr lvl="1"/>
            <a:r>
              <a:rPr lang="en-US" altLang="ko-KR" dirty="0"/>
              <a:t>K (number of clusters in the data) </a:t>
            </a:r>
          </a:p>
          <a:p>
            <a:pPr lvl="1"/>
            <a:r>
              <a:rPr lang="en-US" altLang="ko-KR" dirty="0"/>
              <a:t>Training set {x1, x2</a:t>
            </a:r>
            <a:r>
              <a:rPr lang="en-US" altLang="ko-KR" i="1" dirty="0"/>
              <a:t>, </a:t>
            </a:r>
            <a:r>
              <a:rPr lang="en-US" altLang="ko-KR" dirty="0"/>
              <a:t>x3 ..., </a:t>
            </a:r>
            <a:r>
              <a:rPr lang="en-US" altLang="ko-KR" dirty="0" err="1"/>
              <a:t>xn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Algorithm: </a:t>
            </a:r>
          </a:p>
          <a:p>
            <a:pPr lvl="1"/>
            <a:r>
              <a:rPr lang="en-US" altLang="ko-KR" dirty="0"/>
              <a:t>Randomly initialize K cluster </a:t>
            </a:r>
            <a:r>
              <a:rPr lang="en-US" altLang="ko-KR" dirty="0">
                <a:solidFill>
                  <a:srgbClr val="FF0000"/>
                </a:solidFill>
              </a:rPr>
              <a:t>centroids as {μ1, μ2, μ3 ... </a:t>
            </a:r>
            <a:r>
              <a:rPr lang="en-US" altLang="ko-KR" dirty="0" err="1">
                <a:solidFill>
                  <a:srgbClr val="FF0000"/>
                </a:solidFill>
              </a:rPr>
              <a:t>μK</a:t>
            </a:r>
            <a:r>
              <a:rPr lang="en-US" altLang="ko-KR" dirty="0" smtClean="0">
                <a:solidFill>
                  <a:srgbClr val="FF0000"/>
                </a:solidFill>
              </a:rPr>
              <a:t>}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/>
              <a:t>Loop 1 </a:t>
            </a:r>
          </a:p>
          <a:p>
            <a:pPr lvl="2"/>
            <a:r>
              <a:rPr lang="en-US" altLang="ko-KR" dirty="0"/>
              <a:t>This inner loop repeatedly sets the </a:t>
            </a:r>
            <a:r>
              <a:rPr lang="en-US" altLang="ko-KR" dirty="0">
                <a:solidFill>
                  <a:srgbClr val="FF0000"/>
                </a:solidFill>
              </a:rPr>
              <a:t>c(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variable to be </a:t>
            </a:r>
            <a:r>
              <a:rPr lang="en-US" altLang="ko-KR" dirty="0">
                <a:solidFill>
                  <a:srgbClr val="FF0000"/>
                </a:solidFill>
              </a:rPr>
              <a:t>the index</a:t>
            </a:r>
            <a:r>
              <a:rPr lang="en-US" altLang="ko-KR" dirty="0"/>
              <a:t> of the closes variable of </a:t>
            </a:r>
            <a:r>
              <a:rPr lang="en-US" altLang="ko-KR" dirty="0" smtClean="0"/>
              <a:t>cluster centroid </a:t>
            </a:r>
            <a:r>
              <a:rPr lang="en-US" altLang="ko-KR" dirty="0"/>
              <a:t>closes to xi </a:t>
            </a:r>
          </a:p>
          <a:p>
            <a:pPr lvl="2"/>
            <a:r>
              <a:rPr lang="en-US" altLang="ko-KR" dirty="0"/>
              <a:t>i.e. take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/>
              <a:t>example, measure </a:t>
            </a:r>
            <a:r>
              <a:rPr lang="en-US" altLang="ko-KR" dirty="0">
                <a:solidFill>
                  <a:srgbClr val="FF0000"/>
                </a:solidFill>
              </a:rPr>
              <a:t>squared distance</a:t>
            </a:r>
            <a:r>
              <a:rPr lang="en-US" altLang="ko-KR" dirty="0"/>
              <a:t> to each cluster centroid, assign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/>
              <a:t>the cluster closest </a:t>
            </a:r>
          </a:p>
          <a:p>
            <a:pPr lvl="1"/>
            <a:r>
              <a:rPr lang="en-US" altLang="ko-KR" dirty="0"/>
              <a:t>Loop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Loops </a:t>
            </a:r>
            <a:r>
              <a:rPr lang="en-US" altLang="ko-KR" dirty="0"/>
              <a:t>over each centroid calculate </a:t>
            </a:r>
            <a:r>
              <a:rPr lang="en-US" altLang="ko-KR" dirty="0">
                <a:solidFill>
                  <a:srgbClr val="FF0000"/>
                </a:solidFill>
              </a:rPr>
              <a:t>the average mean </a:t>
            </a:r>
            <a:r>
              <a:rPr lang="en-US" altLang="ko-KR" dirty="0"/>
              <a:t>based on all the points associated with </a:t>
            </a:r>
            <a:r>
              <a:rPr lang="en-US" altLang="ko-KR" dirty="0" smtClean="0"/>
              <a:t>each </a:t>
            </a:r>
            <a:r>
              <a:rPr lang="en-US" altLang="ko-KR" dirty="0"/>
              <a:t>centroid from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41" y="3106302"/>
            <a:ext cx="5180808" cy="14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0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K-means for non-separated clusters </a:t>
            </a:r>
          </a:p>
          <a:p>
            <a:pPr lvl="1"/>
            <a:r>
              <a:rPr lang="en-US" altLang="ko-KR" dirty="0"/>
              <a:t>So far looking at K-means where we have well defined clusters</a:t>
            </a:r>
            <a:br>
              <a:rPr lang="en-US" altLang="ko-KR" dirty="0"/>
            </a:br>
            <a:r>
              <a:rPr lang="en-US" altLang="ko-KR" dirty="0"/>
              <a:t>But often K-means is applied to datasets where 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>
                <a:solidFill>
                  <a:srgbClr val="FF0000"/>
                </a:solidFill>
              </a:rPr>
              <a:t>well defined clusters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e.g. T-shirt sizing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7" y="3188042"/>
            <a:ext cx="3310585" cy="2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1786</TotalTime>
  <Words>4413</Words>
  <Application>Microsoft Macintosh PowerPoint</Application>
  <PresentationFormat>화면 슬라이드 쇼(4:3)</PresentationFormat>
  <Paragraphs>898</Paragraphs>
  <Slides>76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91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4/5</vt:lpstr>
      <vt:lpstr>PowerPoint 프레젠테이션</vt:lpstr>
      <vt:lpstr>PowerPoint 프레젠테이션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프레젠테이션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PowerPoint 프레젠테이션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174</cp:revision>
  <dcterms:created xsi:type="dcterms:W3CDTF">2015-01-29T01:05:38Z</dcterms:created>
  <dcterms:modified xsi:type="dcterms:W3CDTF">2016-03-21T02:11:23Z</dcterms:modified>
</cp:coreProperties>
</file>